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embeddings/Microsoft_Equation5.bin" ContentType="application/vnd.openxmlformats-officedocument.oleObject"/>
  <Override PartName="/ppt/embeddings/Microsoft_Equation39.bin" ContentType="application/vnd.openxmlformats-officedocument.oleObject"/>
  <Default Extension="wmf" ContentType="image/x-wmf"/>
  <Override PartName="/ppt/embeddings/Microsoft_Equation25.bin" ContentType="application/vnd.openxmlformats-officedocument.oleObject"/>
  <Override PartName="/ppt/embeddings/Microsoft_Equation44.bin" ContentType="application/vnd.openxmlformats-officedocument.oleObject"/>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13.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embeddings/Microsoft_Equation9.bin" ContentType="application/vnd.openxmlformats-officedocument.oleObject"/>
  <Override PartName="/ppt/slides/slide23.xml" ContentType="application/vnd.openxmlformats-officedocument.presentationml.slide+xml"/>
  <Override PartName="/ppt/slides/slide42.xml" ContentType="application/vnd.openxmlformats-officedocument.presentationml.slide+xml"/>
  <Override PartName="/ppt/embeddings/Microsoft_Equation27.bin" ContentType="application/vnd.openxmlformats-officedocument.oleObject"/>
  <Override PartName="/ppt/theme/theme1.xml" ContentType="application/vnd.openxmlformats-officedocument.theme+xml"/>
  <Override PartName="/ppt/embeddings/Microsoft_Equation13.bin" ContentType="application/vnd.openxmlformats-officedocument.oleObject"/>
  <Override PartName="/ppt/embeddings/Microsoft_Equation32.bin" ContentType="application/vnd.openxmlformats-officedocument.oleObject"/>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Default Extension="tiff" ContentType="image/tiff"/>
  <Override PartName="/ppt/embeddings/Microsoft_Equation2.bin" ContentType="application/vnd.openxmlformats-officedocument.oleObject"/>
  <Override PartName="/ppt/notesSlides/notesSlide8.xml" ContentType="application/vnd.openxmlformats-officedocument.presentationml.notesSlide+xml"/>
  <Override PartName="/ppt/embeddings/Microsoft_Equation17.bin" ContentType="application/vnd.openxmlformats-officedocument.oleObject"/>
  <Override PartName="/ppt/embeddings/Microsoft_Equation36.bin" ContentType="application/vnd.openxmlformats-officedocument.oleObject"/>
  <Override PartName="/ppt/embeddings/Microsoft_Equation22.bin" ContentType="application/vnd.openxmlformats-officedocument.oleObject"/>
  <Override PartName="/ppt/embeddings/Microsoft_Equation41.bin" ContentType="application/vnd.openxmlformats-officedocument.oleObject"/>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embeddings/Microsoft_Equation6.bin" ContentType="application/vnd.openxmlformats-officedocument.oleObject"/>
  <Override PartName="/ppt/slides/slide20.xml" ContentType="application/vnd.openxmlformats-officedocument.presentationml.slide+xml"/>
  <Override PartName="/ppt/presProps.xml" ContentType="application/vnd.openxmlformats-officedocument.presentationml.presProps+xml"/>
  <Override PartName="/ppt/embeddings/Microsoft_Equation10.bin" ContentType="application/vnd.openxmlformats-officedocument.oleObject"/>
  <Override PartName="/ppt/notesSlides/notesSlide14.xml" ContentType="application/vnd.openxmlformats-officedocument.presentationml.notesSlide+xml"/>
  <Override PartName="/ppt/embeddings/Microsoft_Equation45.bin" ContentType="application/vnd.openxmlformats-officedocument.oleObject"/>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embeddings/Microsoft_Equation28.bin" ContentType="application/vnd.openxmlformats-officedocument.oleObject"/>
  <Override PartName="/ppt/theme/theme2.xml" ContentType="application/vnd.openxmlformats-officedocument.theme+xml"/>
  <Override PartName="/ppt/handoutMasters/handoutMaster1.xml" ContentType="application/vnd.openxmlformats-officedocument.presentationml.handoutMaster+xml"/>
  <Override PartName="/ppt/embeddings/Microsoft_Equation14.bin" ContentType="application/vnd.openxmlformats-officedocument.oleObject"/>
  <Override PartName="/ppt/embeddings/Microsoft_Equation33.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embeddings/Microsoft_Equation3.bin" ContentType="application/vnd.openxmlformats-officedocument.oleObject"/>
  <Override PartName="/ppt/notesSlides/notesSlide9.xml" ContentType="application/vnd.openxmlformats-officedocument.presentationml.notesSlide+xml"/>
  <Override PartName="/ppt/embeddings/Microsoft_Equation18.bin" ContentType="application/vnd.openxmlformats-officedocument.oleObject"/>
  <Override PartName="/ppt/embeddings/Microsoft_Equation37.bin" ContentType="application/vnd.openxmlformats-officedocument.oleObject"/>
  <Override PartName="/ppt/embeddings/Microsoft_Equation23.bin" ContentType="application/vnd.openxmlformats-officedocument.oleObject"/>
  <Override PartName="/ppt/embeddings/Microsoft_Equation42.bin" ContentType="application/vnd.openxmlformats-officedocument.oleObject"/>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embeddings/Microsoft_Equation7.bin" ContentType="application/vnd.openxmlformats-officedocument.oleObject"/>
  <Override PartName="/ppt/slides/slide21.xml" ContentType="application/vnd.openxmlformats-officedocument.presentationml.slide+xml"/>
  <Override PartName="/ppt/slides/slide40.xml" ContentType="application/vnd.openxmlformats-officedocument.presentationml.slide+xml"/>
  <Override PartName="/ppt/embeddings/Microsoft_Equation11.bin" ContentType="application/vnd.openxmlformats-officedocument.oleObject"/>
  <Override PartName="/ppt/embeddings/Microsoft_Equation30.bin" ContentType="application/vnd.openxmlformats-officedocument.oleObject"/>
  <Override PartName="/ppt/embeddings/Microsoft_Equation46.bin" ContentType="application/vnd.openxmlformats-officedocument.oleObject"/>
  <Override PartName="/ppt/notesSlides/notesSlide4.xml" ContentType="application/vnd.openxmlformats-officedocument.presentationml.notes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embeddings/Microsoft_Equation29.bin" ContentType="application/vnd.openxmlformats-officedocument.oleObject"/>
  <Override PartName="/ppt/theme/theme3.xml" ContentType="application/vnd.openxmlformats-officedocument.theme+xml"/>
  <Override PartName="/ppt/embeddings/Microsoft_Equation15.bin" ContentType="application/vnd.openxmlformats-officedocument.oleObject"/>
  <Override PartName="/ppt/embeddings/Microsoft_Equation34.bin" ContentType="application/vnd.openxmlformats-officedocument.oleObject"/>
  <Override PartName="/ppt/embeddings/Microsoft_Equation20.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embeddings/Microsoft_Equation4.bin" ContentType="application/vnd.openxmlformats-officedocument.oleObject"/>
  <Override PartName="/ppt/notesSlides/notesSlide10.xml" ContentType="application/vnd.openxmlformats-officedocument.presentationml.notesSlide+xml"/>
  <Override PartName="/ppt/viewProps.xml" ContentType="application/vnd.openxmlformats-officedocument.presentationml.viewProps+xml"/>
  <Override PartName="/docProps/app.xml" ContentType="application/vnd.openxmlformats-officedocument.extended-properties+xml"/>
  <Override PartName="/ppt/embeddings/Microsoft_Equation19.bin" ContentType="application/vnd.openxmlformats-officedocument.oleObject"/>
  <Override PartName="/ppt/embeddings/Microsoft_Equation38.bin" ContentType="application/vnd.openxmlformats-officedocument.oleObject"/>
  <Override PartName="/ppt/notesMasters/notesMaster1.xml" ContentType="application/vnd.openxmlformats-officedocument.presentationml.notesMaster+xml"/>
  <Override PartName="/ppt/embeddings/Microsoft_Equation24.bin" ContentType="application/vnd.openxmlformats-officedocument.oleObject"/>
  <Override PartName="/ppt/embeddings/Microsoft_Equation43.bin" ContentType="application/vnd.openxmlformats-officedocument.oleObject"/>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embeddings/Microsoft_Equation8.bin" ContentType="application/vnd.openxmlformats-officedocument.oleObject"/>
  <Override PartName="/ppt/slides/slide22.xml" ContentType="application/vnd.openxmlformats-officedocument.presentationml.slide+xml"/>
  <Override PartName="/ppt/slides/slide41.xml" ContentType="application/vnd.openxmlformats-officedocument.presentationml.slide+xml"/>
  <Override PartName="/ppt/embeddings/Microsoft_Equation26.bin" ContentType="application/vnd.openxmlformats-officedocument.oleObject"/>
  <Override PartName="/ppt/embeddings/Microsoft_Equation12.bin" ContentType="application/vnd.openxmlformats-officedocument.oleObject"/>
  <Override PartName="/ppt/embeddings/Microsoft_Equation31.bin" ContentType="application/vnd.openxmlformats-officedocument.oleObject"/>
  <Override PartName="/ppt/notesSlides/notesSlide5.xml" ContentType="application/vnd.openxmlformats-officedocument.presentationml.notesSlide+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embeddings/Microsoft_Equation1.bin" ContentType="application/vnd.openxmlformats-officedocument.oleObject"/>
  <Override PartName="/ppt/embeddings/Microsoft_Equation16.bin" ContentType="application/vnd.openxmlformats-officedocument.oleObject"/>
  <Override PartName="/ppt/embeddings/Microsoft_Equation35.bin" ContentType="application/vnd.openxmlformats-officedocument.oleObject"/>
  <Default Extension="png" ContentType="image/png"/>
  <Override PartName="/ppt/embeddings/Microsoft_Equation21.bin" ContentType="application/vnd.openxmlformats-officedocument.oleObject"/>
  <Override PartName="/ppt/embeddings/Microsoft_Equation40.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7"/>
  </p:notesMasterIdLst>
  <p:handoutMasterIdLst>
    <p:handoutMasterId r:id="rId48"/>
  </p:handoutMasterIdLst>
  <p:sldIdLst>
    <p:sldId id="257" r:id="rId2"/>
    <p:sldId id="259" r:id="rId3"/>
    <p:sldId id="370" r:id="rId4"/>
    <p:sldId id="412" r:id="rId5"/>
    <p:sldId id="274" r:id="rId6"/>
    <p:sldId id="279" r:id="rId7"/>
    <p:sldId id="334" r:id="rId8"/>
    <p:sldId id="335" r:id="rId9"/>
    <p:sldId id="392" r:id="rId10"/>
    <p:sldId id="391" r:id="rId11"/>
    <p:sldId id="409" r:id="rId12"/>
    <p:sldId id="410" r:id="rId13"/>
    <p:sldId id="319" r:id="rId14"/>
    <p:sldId id="408" r:id="rId15"/>
    <p:sldId id="398" r:id="rId16"/>
    <p:sldId id="399" r:id="rId17"/>
    <p:sldId id="400" r:id="rId18"/>
    <p:sldId id="401" r:id="rId19"/>
    <p:sldId id="402" r:id="rId20"/>
    <p:sldId id="403" r:id="rId21"/>
    <p:sldId id="404" r:id="rId22"/>
    <p:sldId id="365" r:id="rId23"/>
    <p:sldId id="345" r:id="rId24"/>
    <p:sldId id="344" r:id="rId25"/>
    <p:sldId id="343" r:id="rId26"/>
    <p:sldId id="346" r:id="rId27"/>
    <p:sldId id="347" r:id="rId28"/>
    <p:sldId id="348" r:id="rId29"/>
    <p:sldId id="353" r:id="rId30"/>
    <p:sldId id="354" r:id="rId31"/>
    <p:sldId id="357" r:id="rId32"/>
    <p:sldId id="358" r:id="rId33"/>
    <p:sldId id="359" r:id="rId34"/>
    <p:sldId id="360" r:id="rId35"/>
    <p:sldId id="386" r:id="rId36"/>
    <p:sldId id="411" r:id="rId37"/>
    <p:sldId id="405" r:id="rId38"/>
    <p:sldId id="406" r:id="rId39"/>
    <p:sldId id="389" r:id="rId40"/>
    <p:sldId id="364" r:id="rId41"/>
    <p:sldId id="393" r:id="rId42"/>
    <p:sldId id="394" r:id="rId43"/>
    <p:sldId id="395" r:id="rId44"/>
    <p:sldId id="396" r:id="rId45"/>
    <p:sldId id="39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C5310"/>
    <a:srgbClr val="8B0000"/>
    <a:srgbClr val="00FF00"/>
    <a:srgbClr val="D84BC3"/>
    <a:srgbClr val="000000"/>
    <a:srgbClr val="6188D8"/>
    <a:srgbClr val="83AF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7" autoAdjust="0"/>
    <p:restoredTop sz="81590" autoAdjust="0"/>
  </p:normalViewPr>
  <p:slideViewPr>
    <p:cSldViewPr snapToObjects="1">
      <p:cViewPr varScale="1">
        <p:scale>
          <a:sx n="103" d="100"/>
          <a:sy n="103" d="100"/>
        </p:scale>
        <p:origin x="-8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5" d="100"/>
          <a:sy n="85" d="100"/>
        </p:scale>
        <p:origin x="-193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 Id="rId3"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 Id="rId3"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 Id="rId3"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 Id="rId3"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 Id="rId3"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 Id="rId3"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 Id="rId3" Type="http://schemas.openxmlformats.org/officeDocument/2006/relationships/image" Target="../media/image3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 Id="rId3" Type="http://schemas.openxmlformats.org/officeDocument/2006/relationships/image" Target="../media/image3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 Id="rId3" Type="http://schemas.openxmlformats.org/officeDocument/2006/relationships/image" Target="../media/image3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pict"/></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6.pict"/><Relationship Id="rId2" Type="http://schemas.openxmlformats.org/officeDocument/2006/relationships/image" Target="../media/image47.pict"/><Relationship Id="rId3" Type="http://schemas.openxmlformats.org/officeDocument/2006/relationships/image" Target="../media/image48.pict"/></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822F87-7E12-CB47-8796-E3487A709051}" type="datetime1">
              <a:rPr lang="en-US" smtClean="0"/>
              <a:pPr/>
              <a:t>5/17/11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D734C3-7337-2D42-8957-FF1B581C191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5DAD2-C190-F44B-9F80-4FA6FB56B791}" type="datetime1">
              <a:rPr lang="en-US" smtClean="0"/>
              <a:pPr/>
              <a:t>5/17/11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F1FF9-3E74-E84C-B6BF-7091BD28C453}"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AF1FF9-3E74-E84C-B6BF-7091BD28C45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endParaRPr lang="en-US" dirty="0" smtClean="0"/>
          </a:p>
          <a:p>
            <a:r>
              <a:rPr lang="en-US" dirty="0" smtClean="0"/>
              <a:t>LQCD: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New techniques allow the calculation of baryon spectra not only in the ground state (proton, roper, S11) but </a:t>
            </a:r>
            <a:r>
              <a:rPr lang="en-US" sz="1200" b="0" kern="1200" baseline="0" dirty="0" smtClean="0">
                <a:solidFill>
                  <a:schemeClr val="tx1"/>
                </a:solidFill>
                <a:latin typeface="+mn-lt"/>
                <a:ea typeface="+mn-ea"/>
                <a:cs typeface="+mn-cs"/>
              </a:rPr>
              <a:t>also, for the first time,  </a:t>
            </a:r>
            <a:r>
              <a:rPr lang="en-US" sz="1200" b="0" kern="1200" baseline="0" dirty="0" smtClean="0">
                <a:solidFill>
                  <a:schemeClr val="tx1"/>
                </a:solidFill>
                <a:latin typeface="+mn-lt"/>
                <a:ea typeface="+mn-ea"/>
                <a:cs typeface="+mn-cs"/>
              </a:rPr>
              <a:t>of the EXCITED states.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Data are from H.W. Lin calculations that involves for the first time radial excitations in the calculation of the form factors, and a way to extract signal to noise that help the extraction at high Q2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At low q2 the unphysical </a:t>
            </a:r>
            <a:r>
              <a:rPr lang="en-US" sz="1200" b="0" kern="1200" baseline="0" dirty="0" err="1" smtClean="0">
                <a:solidFill>
                  <a:schemeClr val="tx1"/>
                </a:solidFill>
                <a:latin typeface="+mn-lt"/>
                <a:ea typeface="+mn-ea"/>
                <a:cs typeface="+mn-cs"/>
              </a:rPr>
              <a:t>pion</a:t>
            </a:r>
            <a:r>
              <a:rPr lang="en-US" sz="1200" b="0" kern="1200" baseline="0" dirty="0" smtClean="0">
                <a:solidFill>
                  <a:schemeClr val="tx1"/>
                </a:solidFill>
                <a:latin typeface="+mn-lt"/>
                <a:ea typeface="+mn-ea"/>
                <a:cs typeface="+mn-cs"/>
              </a:rPr>
              <a:t> masses how large deviation from the experiment. This also might be due to coupling of the meson cloud with the resonances.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However at higher q2 results, given the limitation of these calculation, are promising.</a:t>
            </a: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  the  time  of  the  upgrade  LQCD  calcula8ons  of  N*  </a:t>
            </a:r>
            <a:r>
              <a:rPr lang="en-US" sz="1200" kern="1200" dirty="0" err="1" smtClean="0">
                <a:solidFill>
                  <a:schemeClr val="tx1"/>
                </a:solidFill>
                <a:latin typeface="+mn-lt"/>
                <a:ea typeface="+mn-ea"/>
                <a:cs typeface="+mn-cs"/>
              </a:rPr>
              <a:t>electrocouplings</a:t>
            </a:r>
            <a:r>
              <a:rPr lang="en-US" sz="1200" kern="1200" dirty="0" smtClean="0">
                <a:solidFill>
                  <a:schemeClr val="tx1"/>
                </a:solidFill>
                <a:latin typeface="+mn-lt"/>
                <a:ea typeface="+mn-ea"/>
                <a:cs typeface="+mn-cs"/>
              </a:rPr>
              <a:t>  will  be  extended  to  Q2  =  10  GeV2   near  the  physical  </a:t>
            </a:r>
            <a:r>
              <a:rPr lang="en-US" sz="1200" kern="1200" dirty="0" err="1" smtClean="0">
                <a:solidFill>
                  <a:schemeClr val="tx1"/>
                </a:solidFill>
                <a:latin typeface="+mn-lt"/>
                <a:ea typeface="+mn-ea"/>
                <a:cs typeface="+mn-cs"/>
              </a:rPr>
              <a:t>π</a:t>
            </a:r>
            <a:r>
              <a:rPr lang="en-US" sz="1200" kern="1200" dirty="0" smtClean="0">
                <a:solidFill>
                  <a:schemeClr val="tx1"/>
                </a:solidFill>
                <a:latin typeface="+mn-lt"/>
                <a:ea typeface="+mn-ea"/>
                <a:cs typeface="+mn-cs"/>
              </a:rPr>
              <a:t>-­‐mass  as  part  of  the  commitment  of  the  JLab  LQCD  and  EBAC  groups  in  support  of  this   proposal.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framework of DSE is a framework that has marked success on DCSB study and hadrons observables… and these guys are just getting started.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extensive, international study of nucleon electromagnetic form factors has been recently completed by </a:t>
            </a:r>
            <a:r>
              <a:rPr lang="en-US" sz="1200" b="0" kern="1200" baseline="0" dirty="0" err="1" smtClean="0">
                <a:solidFill>
                  <a:schemeClr val="tx1"/>
                </a:solidFill>
                <a:latin typeface="+mn-lt"/>
                <a:ea typeface="+mn-ea"/>
                <a:cs typeface="+mn-cs"/>
              </a:rPr>
              <a:t>Cloet</a:t>
            </a:r>
            <a:r>
              <a:rPr lang="en-US" sz="1200" b="0" kern="1200" baseline="0" dirty="0" smtClean="0">
                <a:solidFill>
                  <a:schemeClr val="tx1"/>
                </a:solidFill>
                <a:latin typeface="+mn-lt"/>
                <a:ea typeface="+mn-ea"/>
                <a:cs typeface="+mn-cs"/>
              </a:rPr>
              <a:t> et al (</a:t>
            </a:r>
            <a:r>
              <a:rPr lang="en-US" sz="1200" b="0" kern="1200" baseline="0" dirty="0" err="1" smtClean="0">
                <a:solidFill>
                  <a:schemeClr val="tx1"/>
                </a:solidFill>
                <a:latin typeface="+mn-lt"/>
                <a:ea typeface="+mn-ea"/>
                <a:cs typeface="+mn-cs"/>
              </a:rPr>
              <a:t>argonne</a:t>
            </a:r>
            <a:r>
              <a:rPr lang="en-US" sz="1200" b="0" kern="1200" baseline="0" dirty="0" smtClean="0">
                <a:solidFill>
                  <a:schemeClr val="tx1"/>
                </a:solidFill>
                <a:latin typeface="+mn-lt"/>
                <a:ea typeface="+mn-ea"/>
                <a:cs typeface="+mn-cs"/>
              </a:rPr>
              <a:t>). In their calculations dressed quarks are the degrees of freedom and correlations are expressed with </a:t>
            </a:r>
            <a:r>
              <a:rPr lang="en-US" sz="1200" b="0" kern="1200" baseline="0" dirty="0" err="1" smtClean="0">
                <a:solidFill>
                  <a:schemeClr val="tx1"/>
                </a:solidFill>
                <a:latin typeface="+mn-lt"/>
                <a:ea typeface="+mn-ea"/>
                <a:cs typeface="+mn-cs"/>
              </a:rPr>
              <a:t>di</a:t>
            </a:r>
            <a:r>
              <a:rPr lang="en-US" sz="1200" b="0" kern="1200" baseline="0" dirty="0" smtClean="0">
                <a:solidFill>
                  <a:schemeClr val="tx1"/>
                </a:solidFill>
                <a:latin typeface="+mn-lt"/>
                <a:ea typeface="+mn-ea"/>
                <a:cs typeface="+mn-cs"/>
              </a:rPr>
              <a:t>-quarks. The </a:t>
            </a:r>
            <a:r>
              <a:rPr lang="en-US" sz="1200" b="0" kern="1200" baseline="0" dirty="0" err="1" smtClean="0">
                <a:solidFill>
                  <a:schemeClr val="tx1"/>
                </a:solidFill>
                <a:latin typeface="+mn-lt"/>
                <a:ea typeface="+mn-ea"/>
                <a:cs typeface="+mn-cs"/>
              </a:rPr>
              <a:t>diquark</a:t>
            </a:r>
            <a:r>
              <a:rPr lang="en-US" sz="1200" b="0" kern="1200" baseline="0" dirty="0" smtClean="0">
                <a:solidFill>
                  <a:schemeClr val="tx1"/>
                </a:solidFill>
                <a:latin typeface="+mn-lt"/>
                <a:ea typeface="+mn-ea"/>
                <a:cs typeface="+mn-cs"/>
              </a:rPr>
              <a:t> current depends on their charge radius.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Here’s the key: we can use high precision measurement of nucleon-resonance transition form factor to chart the momentum evolution of the dressed-quark mass.  In particular, the transition between current and constituent quark domains. This is believed to happen between 5-10 GeV2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example of the role of transition form factor is the N-&gt;Delta. The calculation reported here, by </a:t>
            </a:r>
            <a:r>
              <a:rPr lang="en-US" sz="1200" b="0" kern="1200" baseline="0" dirty="0" err="1" smtClean="0">
                <a:solidFill>
                  <a:schemeClr val="tx1"/>
                </a:solidFill>
                <a:latin typeface="+mn-lt"/>
                <a:ea typeface="+mn-ea"/>
                <a:cs typeface="+mn-cs"/>
              </a:rPr>
              <a:t>Cloet</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Bentz</a:t>
            </a:r>
            <a:r>
              <a:rPr lang="en-US" sz="1200" b="0" kern="1200" baseline="0" dirty="0" smtClean="0">
                <a:solidFill>
                  <a:schemeClr val="tx1"/>
                </a:solidFill>
                <a:latin typeface="+mn-lt"/>
                <a:ea typeface="+mn-ea"/>
                <a:cs typeface="+mn-cs"/>
              </a:rPr>
              <a:t> and Thomas. The FF lacks significant strength at 0 (its value should be 3) but qualitatively it’s very promising. This calculation is done without the running of the dress quark mass with its momentum. Following this calculation, the framework of the </a:t>
            </a:r>
            <a:r>
              <a:rPr lang="en-US" sz="1200" b="0" kern="1200" baseline="0" dirty="0" err="1" smtClean="0">
                <a:solidFill>
                  <a:schemeClr val="tx1"/>
                </a:solidFill>
                <a:latin typeface="+mn-lt"/>
                <a:ea typeface="+mn-ea"/>
                <a:cs typeface="+mn-cs"/>
              </a:rPr>
              <a:t>Faddeev</a:t>
            </a:r>
            <a:r>
              <a:rPr lang="en-US" sz="1200" b="0" kern="1200" baseline="0" dirty="0" smtClean="0">
                <a:solidFill>
                  <a:schemeClr val="tx1"/>
                </a:solidFill>
                <a:latin typeface="+mn-lt"/>
                <a:ea typeface="+mn-ea"/>
                <a:cs typeface="+mn-cs"/>
              </a:rPr>
              <a:t> equation and the dressed-quark mass variation predicted by the DSE, will be performed.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LCSR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approach that allows quantitative descriptions of form factor using soft non perturbative contribution is the LCSR.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One of the feature of LCSR that I’d like to emphasize here is the ability of connecting the DA to the transition form factors.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LCSR expect to converge at Q2&gt;2… here the prediction looks to describe the data reasonably well. As the LQCD results are expected to improve, these results will have to improve – for example, include NLO </a:t>
            </a:r>
            <a:r>
              <a:rPr lang="en-US" sz="1200" b="0" kern="1200" baseline="0" dirty="0" err="1" smtClean="0">
                <a:solidFill>
                  <a:schemeClr val="tx1"/>
                </a:solidFill>
                <a:latin typeface="+mn-lt"/>
                <a:ea typeface="+mn-ea"/>
                <a:cs typeface="+mn-cs"/>
              </a:rPr>
              <a:t>radiative</a:t>
            </a:r>
            <a:r>
              <a:rPr lang="en-US" sz="1200" b="0" kern="1200" baseline="0" dirty="0" smtClean="0">
                <a:solidFill>
                  <a:schemeClr val="tx1"/>
                </a:solidFill>
                <a:latin typeface="+mn-lt"/>
                <a:ea typeface="+mn-ea"/>
                <a:cs typeface="+mn-cs"/>
              </a:rPr>
              <a:t> corrections.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41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framework of DSE is a framework that has marked success on DCSB study and hadrons </a:t>
            </a:r>
            <a:r>
              <a:rPr lang="en-US" sz="1200" b="0" kern="1200" baseline="0" dirty="0" smtClean="0">
                <a:solidFill>
                  <a:schemeClr val="tx1"/>
                </a:solidFill>
                <a:latin typeface="+mn-lt"/>
                <a:ea typeface="+mn-ea"/>
                <a:cs typeface="+mn-cs"/>
              </a:rPr>
              <a:t>observable. The DCSB is the only non-perturbative mechanism that prescribe 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Non-zero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extensive, international study of nucleon electromagnetic form factors has been recently completed by </a:t>
            </a:r>
            <a:r>
              <a:rPr lang="en-US" sz="1200" b="0" kern="1200" baseline="0" dirty="0" err="1" smtClean="0">
                <a:solidFill>
                  <a:schemeClr val="tx1"/>
                </a:solidFill>
                <a:latin typeface="+mn-lt"/>
                <a:ea typeface="+mn-ea"/>
                <a:cs typeface="+mn-cs"/>
              </a:rPr>
              <a:t>Cloet</a:t>
            </a:r>
            <a:r>
              <a:rPr lang="en-US" sz="1200" b="0" kern="1200" baseline="0" dirty="0" smtClean="0">
                <a:solidFill>
                  <a:schemeClr val="tx1"/>
                </a:solidFill>
                <a:latin typeface="+mn-lt"/>
                <a:ea typeface="+mn-ea"/>
                <a:cs typeface="+mn-cs"/>
              </a:rPr>
              <a:t> et al (</a:t>
            </a:r>
            <a:r>
              <a:rPr lang="en-US" sz="1200" b="0" kern="1200" baseline="0" dirty="0" err="1" smtClean="0">
                <a:solidFill>
                  <a:schemeClr val="tx1"/>
                </a:solidFill>
                <a:latin typeface="+mn-lt"/>
                <a:ea typeface="+mn-ea"/>
                <a:cs typeface="+mn-cs"/>
              </a:rPr>
              <a:t>argonne</a:t>
            </a:r>
            <a:r>
              <a:rPr lang="en-US" sz="1200" b="0" kern="1200" baseline="0" dirty="0" smtClean="0">
                <a:solidFill>
                  <a:schemeClr val="tx1"/>
                </a:solidFill>
                <a:latin typeface="+mn-lt"/>
                <a:ea typeface="+mn-ea"/>
                <a:cs typeface="+mn-cs"/>
              </a:rPr>
              <a:t>). In their calculations dressed quarks are the degrees of freedom and correlations are expressed with </a:t>
            </a:r>
            <a:r>
              <a:rPr lang="en-US" sz="1200" b="0" kern="1200" baseline="0" dirty="0" err="1" smtClean="0">
                <a:solidFill>
                  <a:schemeClr val="tx1"/>
                </a:solidFill>
                <a:latin typeface="+mn-lt"/>
                <a:ea typeface="+mn-ea"/>
                <a:cs typeface="+mn-cs"/>
              </a:rPr>
              <a:t>di</a:t>
            </a:r>
            <a:r>
              <a:rPr lang="en-US" sz="1200" b="0" kern="1200" baseline="0" dirty="0" smtClean="0">
                <a:solidFill>
                  <a:schemeClr val="tx1"/>
                </a:solidFill>
                <a:latin typeface="+mn-lt"/>
                <a:ea typeface="+mn-ea"/>
                <a:cs typeface="+mn-cs"/>
              </a:rPr>
              <a:t>-quarks. The </a:t>
            </a:r>
            <a:r>
              <a:rPr lang="en-US" sz="1200" b="0" kern="1200" baseline="0" dirty="0" err="1" smtClean="0">
                <a:solidFill>
                  <a:schemeClr val="tx1"/>
                </a:solidFill>
                <a:latin typeface="+mn-lt"/>
                <a:ea typeface="+mn-ea"/>
                <a:cs typeface="+mn-cs"/>
              </a:rPr>
              <a:t>diquark</a:t>
            </a:r>
            <a:r>
              <a:rPr lang="en-US" sz="1200" b="0" kern="1200" baseline="0" dirty="0" smtClean="0">
                <a:solidFill>
                  <a:schemeClr val="tx1"/>
                </a:solidFill>
                <a:latin typeface="+mn-lt"/>
                <a:ea typeface="+mn-ea"/>
                <a:cs typeface="+mn-cs"/>
              </a:rPr>
              <a:t> current depends on their charge radius.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Here’s the key: we can use high precision measurement of nucleon-resonance transition form factor to chart the momentum evolution of the dressed-quark mass.  In particular, the transition between current and constituent quark domains. This is believed to happen between 5-10 GeV2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example of the role of transition form factor is the N-&gt;Delta. The calculation reported here, by </a:t>
            </a:r>
            <a:r>
              <a:rPr lang="en-US" sz="1200" b="0" kern="1200" baseline="0" dirty="0" err="1" smtClean="0">
                <a:solidFill>
                  <a:schemeClr val="tx1"/>
                </a:solidFill>
                <a:latin typeface="+mn-lt"/>
                <a:ea typeface="+mn-ea"/>
                <a:cs typeface="+mn-cs"/>
              </a:rPr>
              <a:t>Cloet</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Bentz</a:t>
            </a:r>
            <a:r>
              <a:rPr lang="en-US" sz="1200" b="0" kern="1200" baseline="0" dirty="0" smtClean="0">
                <a:solidFill>
                  <a:schemeClr val="tx1"/>
                </a:solidFill>
                <a:latin typeface="+mn-lt"/>
                <a:ea typeface="+mn-ea"/>
                <a:cs typeface="+mn-cs"/>
              </a:rPr>
              <a:t> and Thomas. The FF lacks significant strength at 0 (its value should be 3) but qualitatively it’s very promising. This calculation is done without the running of the dress quark mass with its momentum. Following this calculation, the framework of the </a:t>
            </a:r>
            <a:r>
              <a:rPr lang="en-US" sz="1200" b="0" kern="1200" baseline="0" dirty="0" err="1" smtClean="0">
                <a:solidFill>
                  <a:schemeClr val="tx1"/>
                </a:solidFill>
                <a:latin typeface="+mn-lt"/>
                <a:ea typeface="+mn-ea"/>
                <a:cs typeface="+mn-cs"/>
              </a:rPr>
              <a:t>Faddeev</a:t>
            </a:r>
            <a:r>
              <a:rPr lang="en-US" sz="1200" b="0" kern="1200" baseline="0" dirty="0" smtClean="0">
                <a:solidFill>
                  <a:schemeClr val="tx1"/>
                </a:solidFill>
                <a:latin typeface="+mn-lt"/>
                <a:ea typeface="+mn-ea"/>
                <a:cs typeface="+mn-cs"/>
              </a:rPr>
              <a:t> equation and the dressed-quark mass variation predicted by the DSE, will be performed.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LCSR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approach that allows quantitative descriptions of form factor using soft non perturbative contribution is the LCSR.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One of the feature of LCSR that I’d like to emphasize here is the ability of connecting the DA to the transition form factors.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LCSR expect to converge at Q2&gt;2… here the prediction looks to describe the data reasonably well. As the LQCD results are expected to improve, these results will have to improve – for example, include NLO </a:t>
            </a:r>
            <a:r>
              <a:rPr lang="en-US" sz="1200" b="0" kern="1200" baseline="0" dirty="0" err="1" smtClean="0">
                <a:solidFill>
                  <a:schemeClr val="tx1"/>
                </a:solidFill>
                <a:latin typeface="+mn-lt"/>
                <a:ea typeface="+mn-ea"/>
                <a:cs typeface="+mn-cs"/>
              </a:rPr>
              <a:t>radiative</a:t>
            </a:r>
            <a:r>
              <a:rPr lang="en-US" sz="1200" b="0" kern="1200" baseline="0" dirty="0" smtClean="0">
                <a:solidFill>
                  <a:schemeClr val="tx1"/>
                </a:solidFill>
                <a:latin typeface="+mn-lt"/>
                <a:ea typeface="+mn-ea"/>
                <a:cs typeface="+mn-cs"/>
              </a:rPr>
              <a:t> corrections.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LCSR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approach that allows quantitative descriptions of form factor using soft non perturbative contribution is the LCSR.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One of the feature of LCSR that I’d like to emphasize here is the ability of connecting the DA to the transition form factors.</a:t>
            </a: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Momentum fraction distribution of the proton ground state and the </a:t>
            </a:r>
            <a:r>
              <a:rPr lang="en-US" sz="1200" b="0" kern="1200" baseline="0" dirty="0" err="1" smtClean="0">
                <a:solidFill>
                  <a:schemeClr val="tx1"/>
                </a:solidFill>
                <a:latin typeface="+mn-lt"/>
                <a:ea typeface="+mn-ea"/>
                <a:cs typeface="+mn-cs"/>
              </a:rPr>
              <a:t>chiral</a:t>
            </a:r>
            <a:r>
              <a:rPr lang="en-US" sz="1200" b="0" kern="1200" baseline="0" dirty="0" smtClean="0">
                <a:solidFill>
                  <a:schemeClr val="tx1"/>
                </a:solidFill>
                <a:latin typeface="+mn-lt"/>
                <a:ea typeface="+mn-ea"/>
                <a:cs typeface="+mn-cs"/>
              </a:rPr>
              <a:t> partner, s11(1535)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a:t>
            </a:r>
            <a:r>
              <a:rPr lang="en-US" sz="1200" b="0" kern="1200" baseline="0" dirty="0" smtClean="0">
                <a:solidFill>
                  <a:schemeClr val="tx1"/>
                </a:solidFill>
                <a:latin typeface="+mn-lt"/>
                <a:ea typeface="+mn-ea"/>
                <a:cs typeface="+mn-cs"/>
              </a:rPr>
              <a:t>LCSR expect to converge at Q2&gt;2… here the prediction looks to describe the data reasonably well. As the LQCD results are expected to improve, these results will have to improve – for example, include NLO </a:t>
            </a:r>
            <a:r>
              <a:rPr lang="en-US" sz="1200" b="0" kern="1200" baseline="0" dirty="0" err="1" smtClean="0">
                <a:solidFill>
                  <a:schemeClr val="tx1"/>
                </a:solidFill>
                <a:latin typeface="+mn-lt"/>
                <a:ea typeface="+mn-ea"/>
                <a:cs typeface="+mn-cs"/>
              </a:rPr>
              <a:t>radiative</a:t>
            </a:r>
            <a:r>
              <a:rPr lang="en-US" sz="1200" b="0" kern="1200" baseline="0" dirty="0" smtClean="0">
                <a:solidFill>
                  <a:schemeClr val="tx1"/>
                </a:solidFill>
                <a:latin typeface="+mn-lt"/>
                <a:ea typeface="+mn-ea"/>
                <a:cs typeface="+mn-cs"/>
              </a:rPr>
              <a:t> corrections.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43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LCSR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approach that allows quantitative descriptions of form factor using soft non perturbative contribution is the LCSR.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One of the feature of LCSR that I’d like to emphasize here is the ability of connecting the DA to the transition form factors.</a:t>
            </a: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Momentum fraction distribution of the proton ground state and the </a:t>
            </a:r>
            <a:r>
              <a:rPr lang="en-US" sz="1200" b="0" kern="1200" baseline="0" dirty="0" err="1" smtClean="0">
                <a:solidFill>
                  <a:schemeClr val="tx1"/>
                </a:solidFill>
                <a:latin typeface="+mn-lt"/>
                <a:ea typeface="+mn-ea"/>
                <a:cs typeface="+mn-cs"/>
              </a:rPr>
              <a:t>chiral</a:t>
            </a:r>
            <a:r>
              <a:rPr lang="en-US" sz="1200" b="0" kern="1200" baseline="0" dirty="0" smtClean="0">
                <a:solidFill>
                  <a:schemeClr val="tx1"/>
                </a:solidFill>
                <a:latin typeface="+mn-lt"/>
                <a:ea typeface="+mn-ea"/>
                <a:cs typeface="+mn-cs"/>
              </a:rPr>
              <a:t> partner, s11(1535)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a:t>
            </a:r>
            <a:r>
              <a:rPr lang="en-US" sz="1200" b="0" kern="1200" baseline="0" dirty="0" smtClean="0">
                <a:solidFill>
                  <a:schemeClr val="tx1"/>
                </a:solidFill>
                <a:latin typeface="+mn-lt"/>
                <a:ea typeface="+mn-ea"/>
                <a:cs typeface="+mn-cs"/>
              </a:rPr>
              <a:t>LCSR expect to converge at Q2&gt;2… here the prediction looks to describe the data reasonably well. As the LQCD results are expected to improve, these results will have to improve – for example, include NLO </a:t>
            </a:r>
            <a:r>
              <a:rPr lang="en-US" sz="1200" b="0" kern="1200" baseline="0" dirty="0" err="1" smtClean="0">
                <a:solidFill>
                  <a:schemeClr val="tx1"/>
                </a:solidFill>
                <a:latin typeface="+mn-lt"/>
                <a:ea typeface="+mn-ea"/>
                <a:cs typeface="+mn-cs"/>
              </a:rPr>
              <a:t>radiative</a:t>
            </a:r>
            <a:r>
              <a:rPr lang="en-US" sz="1200" b="0" kern="1200" baseline="0" dirty="0" smtClean="0">
                <a:solidFill>
                  <a:schemeClr val="tx1"/>
                </a:solidFill>
                <a:latin typeface="+mn-lt"/>
                <a:ea typeface="+mn-ea"/>
                <a:cs typeface="+mn-cs"/>
              </a:rPr>
              <a:t> corrections.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44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Transverse charge densities are calculated from the transition form factors as seen from a light front moving toward the baryon.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We can choose a particular frame where the virtual photon couples with one component of the quark current.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Left: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 roper: </a:t>
            </a:r>
            <a:r>
              <a:rPr lang="en-US" sz="1200" b="0" kern="1200" baseline="0" dirty="0" err="1" smtClean="0">
                <a:solidFill>
                  <a:schemeClr val="tx1"/>
                </a:solidFill>
                <a:latin typeface="+mn-lt"/>
                <a:ea typeface="+mn-ea"/>
                <a:cs typeface="+mn-cs"/>
              </a:rPr>
              <a:t>unpolarized</a:t>
            </a: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S11 and D13: when </a:t>
            </a:r>
            <a:r>
              <a:rPr lang="en-US" sz="1200" b="0" kern="1200" baseline="0" dirty="0" err="1" smtClean="0">
                <a:solidFill>
                  <a:schemeClr val="tx1"/>
                </a:solidFill>
                <a:latin typeface="+mn-lt"/>
                <a:ea typeface="+mn-ea"/>
                <a:cs typeface="+mn-cs"/>
              </a:rPr>
              <a:t>p</a:t>
            </a:r>
            <a:r>
              <a:rPr lang="en-US" sz="1200" b="0" kern="1200" baseline="0" dirty="0" smtClean="0">
                <a:solidFill>
                  <a:schemeClr val="tx1"/>
                </a:solidFill>
                <a:latin typeface="+mn-lt"/>
                <a:ea typeface="+mn-ea"/>
                <a:cs typeface="+mn-cs"/>
              </a:rPr>
              <a:t> and N* have same light front </a:t>
            </a:r>
            <a:r>
              <a:rPr lang="en-US" sz="1200" b="0" kern="1200" baseline="0" dirty="0" err="1" smtClean="0">
                <a:solidFill>
                  <a:schemeClr val="tx1"/>
                </a:solidFill>
                <a:latin typeface="+mn-lt"/>
                <a:ea typeface="+mn-ea"/>
                <a:cs typeface="+mn-cs"/>
              </a:rPr>
              <a:t>helicity</a:t>
            </a: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right: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 roper: polarized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S11 and D13: when </a:t>
            </a:r>
            <a:r>
              <a:rPr lang="en-US" sz="1200" b="0" kern="1200" baseline="0" dirty="0" err="1" smtClean="0">
                <a:solidFill>
                  <a:schemeClr val="tx1"/>
                </a:solidFill>
                <a:latin typeface="+mn-lt"/>
                <a:ea typeface="+mn-ea"/>
                <a:cs typeface="+mn-cs"/>
              </a:rPr>
              <a:t>p</a:t>
            </a:r>
            <a:r>
              <a:rPr lang="en-US" sz="1200" b="0" kern="1200" baseline="0" dirty="0" smtClean="0">
                <a:solidFill>
                  <a:schemeClr val="tx1"/>
                </a:solidFill>
                <a:latin typeface="+mn-lt"/>
                <a:ea typeface="+mn-ea"/>
                <a:cs typeface="+mn-cs"/>
              </a:rPr>
              <a:t> and N* have opposite light front </a:t>
            </a:r>
            <a:r>
              <a:rPr lang="en-US" sz="1200" b="0" kern="1200" baseline="0" dirty="0" err="1" smtClean="0">
                <a:solidFill>
                  <a:schemeClr val="tx1"/>
                </a:solidFill>
                <a:latin typeface="+mn-lt"/>
                <a:ea typeface="+mn-ea"/>
                <a:cs typeface="+mn-cs"/>
              </a:rPr>
              <a:t>helicity</a:t>
            </a: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5F97C7-3A77-304B-85D8-C2B8D128B875}"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results</a:t>
            </a:r>
            <a:r>
              <a:rPr lang="en-US" baseline="0" dirty="0" smtClean="0"/>
              <a:t> that I’m about to show provides data so far missing for the pi0 channel in the first and second resonance region between q2 of 0.4 and 6 GeV2</a:t>
            </a:r>
          </a:p>
          <a:p>
            <a:endParaRPr lang="en-US" baseline="0" dirty="0" smtClean="0"/>
          </a:p>
          <a:p>
            <a:endParaRPr lang="en-US" dirty="0" smtClean="0"/>
          </a:p>
          <a:p>
            <a:r>
              <a:rPr lang="en-US" dirty="0" smtClean="0"/>
              <a:t>Real motivation is lack of data at high q2</a:t>
            </a:r>
          </a:p>
          <a:p>
            <a:endParaRPr lang="en-US" dirty="0" smtClean="0"/>
          </a:p>
          <a:p>
            <a:endParaRPr lang="en-US" dirty="0" smtClean="0"/>
          </a:p>
          <a:p>
            <a:r>
              <a:rPr lang="en-US" dirty="0" smtClean="0"/>
              <a:t>At </a:t>
            </a:r>
            <a:r>
              <a:rPr lang="en-US" dirty="0" smtClean="0"/>
              <a:t>CLAS an</a:t>
            </a:r>
            <a:r>
              <a:rPr lang="en-US" baseline="0" dirty="0" smtClean="0"/>
              <a:t> intense program is underway </a:t>
            </a:r>
            <a:r>
              <a:rPr lang="en-US" dirty="0" smtClean="0"/>
              <a:t>with single, double meson</a:t>
            </a:r>
            <a:r>
              <a:rPr lang="en-US" baseline="0" dirty="0" smtClean="0"/>
              <a:t> electroproduction</a:t>
            </a:r>
          </a:p>
          <a:p>
            <a:r>
              <a:rPr lang="en-US" baseline="0" dirty="0" smtClean="0"/>
              <a:t>Impressive results already, pi+, double meson production… this presentation regards the upcoming pi0, eta results.</a:t>
            </a:r>
          </a:p>
          <a:p>
            <a:pPr marL="457200" marR="0" indent="-45720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457200" marR="0" indent="-45720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457200" marR="0" indent="-45720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A longstanding challenge in </a:t>
            </a:r>
            <a:r>
              <a:rPr lang="en-US" dirty="0" err="1" smtClean="0">
                <a:solidFill>
                  <a:srgbClr val="000000"/>
                </a:solidFill>
              </a:rPr>
              <a:t>Hadronic</a:t>
            </a:r>
            <a:r>
              <a:rPr lang="en-US" dirty="0" smtClean="0">
                <a:solidFill>
                  <a:srgbClr val="000000"/>
                </a:solidFill>
              </a:rPr>
              <a:t> Physics is </a:t>
            </a:r>
            <a:r>
              <a:rPr lang="en-US" sz="1600" b="1" dirty="0" smtClean="0">
                <a:solidFill>
                  <a:srgbClr val="000000"/>
                </a:solidFill>
              </a:rPr>
              <a:t>to understand the spectroscopy of these resonant states</a:t>
            </a:r>
            <a:r>
              <a:rPr lang="en-US" dirty="0" smtClean="0">
                <a:solidFill>
                  <a:srgbClr val="000000"/>
                </a:solidFill>
              </a:rPr>
              <a:t>, including their electromagnetic and strong decays, within</a:t>
            </a:r>
            <a:r>
              <a:rPr lang="en-US" baseline="0" dirty="0" smtClean="0">
                <a:solidFill>
                  <a:srgbClr val="000000"/>
                </a:solidFill>
              </a:rPr>
              <a:t> a </a:t>
            </a:r>
            <a:r>
              <a:rPr lang="en-US" dirty="0" smtClean="0">
                <a:solidFill>
                  <a:srgbClr val="000000"/>
                </a:solidFill>
              </a:rPr>
              <a:t>framework consistent with QCD.</a:t>
            </a:r>
          </a:p>
          <a:p>
            <a:pPr marL="457200" marR="0" indent="-457200" algn="l" defTabSz="457200" rtl="0" eaLnBrk="1" fontAlgn="auto" latinLnBrk="0" hangingPunct="1">
              <a:lnSpc>
                <a:spcPct val="100000"/>
              </a:lnSpc>
              <a:spcBef>
                <a:spcPts val="0"/>
              </a:spcBef>
              <a:spcAft>
                <a:spcPts val="0"/>
              </a:spcAft>
              <a:buClrTx/>
              <a:buSzTx/>
              <a:buFontTx/>
              <a:buChar char="•"/>
              <a:tabLst/>
              <a:defRPr/>
            </a:pPr>
            <a:endParaRPr lang="en-US" dirty="0" smtClean="0">
              <a:solidFill>
                <a:srgbClr val="000000"/>
              </a:solidFill>
            </a:endParaRPr>
          </a:p>
          <a:p>
            <a:pPr marL="457200" marR="0" indent="-45720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If you want to take on this challenge</a:t>
            </a:r>
            <a:r>
              <a:rPr lang="en-US" baseline="0" dirty="0" smtClean="0">
                <a:solidFill>
                  <a:srgbClr val="000000"/>
                </a:solidFill>
              </a:rPr>
              <a:t> </a:t>
            </a:r>
            <a:r>
              <a:rPr lang="en-US" sz="1200" b="0" kern="1200" baseline="0" dirty="0" smtClean="0">
                <a:solidFill>
                  <a:schemeClr val="tx1"/>
                </a:solidFill>
                <a:latin typeface="+mn-lt"/>
                <a:ea typeface="+mn-ea"/>
                <a:cs typeface="+mn-cs"/>
              </a:rPr>
              <a:t>of understanding the role of quarks and gluon in nuclei you have to step into the domain of relativistic quantum field theory where the key phenomena can only be understood with non-perturbative methods. </a:t>
            </a:r>
          </a:p>
          <a:p>
            <a:endParaRPr lang="en-US" dirty="0" smtClean="0"/>
          </a:p>
          <a:p>
            <a:endParaRPr lang="en-US" dirty="0" smtClean="0"/>
          </a:p>
          <a:p>
            <a:r>
              <a:rPr lang="en-US" dirty="0" smtClean="0"/>
              <a:t>LQCD: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New techniques allow the calculation of baryon spectra not only in the ground state (proton, roper, S11) but also of the EXCITED states.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Data are from H.W. Lin calculations that involves for the first time radial excitations in the calculation of the form factors, and a way to extract signal to noise that help the extraction at high Q2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At low q2 the unphysical </a:t>
            </a:r>
            <a:r>
              <a:rPr lang="en-US" sz="1200" b="0" kern="1200" baseline="0" dirty="0" err="1" smtClean="0">
                <a:solidFill>
                  <a:schemeClr val="tx1"/>
                </a:solidFill>
                <a:latin typeface="+mn-lt"/>
                <a:ea typeface="+mn-ea"/>
                <a:cs typeface="+mn-cs"/>
              </a:rPr>
              <a:t>pion</a:t>
            </a:r>
            <a:r>
              <a:rPr lang="en-US" sz="1200" b="0" kern="1200" baseline="0" dirty="0" smtClean="0">
                <a:solidFill>
                  <a:schemeClr val="tx1"/>
                </a:solidFill>
                <a:latin typeface="+mn-lt"/>
                <a:ea typeface="+mn-ea"/>
                <a:cs typeface="+mn-cs"/>
              </a:rPr>
              <a:t> masses how large deviation from the experiment. This also might be due to coupling of the meson cloud with the resonances.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However at higher q2 results, given the limitation of these calculation, are promising.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framework of DSE is a framework that has marked success on DCSB study and hadrons observables… and these guys are just getting started.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extensive, international study of nucleon electromagnetic form factors has been recently completed by </a:t>
            </a:r>
            <a:r>
              <a:rPr lang="en-US" sz="1200" b="0" kern="1200" baseline="0" dirty="0" err="1" smtClean="0">
                <a:solidFill>
                  <a:schemeClr val="tx1"/>
                </a:solidFill>
                <a:latin typeface="+mn-lt"/>
                <a:ea typeface="+mn-ea"/>
                <a:cs typeface="+mn-cs"/>
              </a:rPr>
              <a:t>Cloet</a:t>
            </a:r>
            <a:r>
              <a:rPr lang="en-US" sz="1200" b="0" kern="1200" baseline="0" dirty="0" smtClean="0">
                <a:solidFill>
                  <a:schemeClr val="tx1"/>
                </a:solidFill>
                <a:latin typeface="+mn-lt"/>
                <a:ea typeface="+mn-ea"/>
                <a:cs typeface="+mn-cs"/>
              </a:rPr>
              <a:t> et al (</a:t>
            </a:r>
            <a:r>
              <a:rPr lang="en-US" sz="1200" b="0" kern="1200" baseline="0" dirty="0" err="1" smtClean="0">
                <a:solidFill>
                  <a:schemeClr val="tx1"/>
                </a:solidFill>
                <a:latin typeface="+mn-lt"/>
                <a:ea typeface="+mn-ea"/>
                <a:cs typeface="+mn-cs"/>
              </a:rPr>
              <a:t>argonne</a:t>
            </a:r>
            <a:r>
              <a:rPr lang="en-US" sz="1200" b="0" kern="1200" baseline="0" dirty="0" smtClean="0">
                <a:solidFill>
                  <a:schemeClr val="tx1"/>
                </a:solidFill>
                <a:latin typeface="+mn-lt"/>
                <a:ea typeface="+mn-ea"/>
                <a:cs typeface="+mn-cs"/>
              </a:rPr>
              <a:t>). In their calculations dressed quarks are the degrees of freedom and correlations are expressed with </a:t>
            </a:r>
            <a:r>
              <a:rPr lang="en-US" sz="1200" b="0" kern="1200" baseline="0" dirty="0" err="1" smtClean="0">
                <a:solidFill>
                  <a:schemeClr val="tx1"/>
                </a:solidFill>
                <a:latin typeface="+mn-lt"/>
                <a:ea typeface="+mn-ea"/>
                <a:cs typeface="+mn-cs"/>
              </a:rPr>
              <a:t>di</a:t>
            </a:r>
            <a:r>
              <a:rPr lang="en-US" sz="1200" b="0" kern="1200" baseline="0" dirty="0" smtClean="0">
                <a:solidFill>
                  <a:schemeClr val="tx1"/>
                </a:solidFill>
                <a:latin typeface="+mn-lt"/>
                <a:ea typeface="+mn-ea"/>
                <a:cs typeface="+mn-cs"/>
              </a:rPr>
              <a:t>-quarks. The </a:t>
            </a:r>
            <a:r>
              <a:rPr lang="en-US" sz="1200" b="0" kern="1200" baseline="0" dirty="0" err="1" smtClean="0">
                <a:solidFill>
                  <a:schemeClr val="tx1"/>
                </a:solidFill>
                <a:latin typeface="+mn-lt"/>
                <a:ea typeface="+mn-ea"/>
                <a:cs typeface="+mn-cs"/>
              </a:rPr>
              <a:t>diquark</a:t>
            </a:r>
            <a:r>
              <a:rPr lang="en-US" sz="1200" b="0" kern="1200" baseline="0" dirty="0" smtClean="0">
                <a:solidFill>
                  <a:schemeClr val="tx1"/>
                </a:solidFill>
                <a:latin typeface="+mn-lt"/>
                <a:ea typeface="+mn-ea"/>
                <a:cs typeface="+mn-cs"/>
              </a:rPr>
              <a:t> current depends on their charge radius.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Here’s the key: we can use high precision measurement of nucleon-resonance transition form factor to chart the momentum evolution of the dressed-quark mass.  In particular, the transition between current and constituent quark domains. This is believed to happen between 5-10 GeV2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example of the role of transition form factor is the N-&gt;Delta. The calculation reported here, by </a:t>
            </a:r>
            <a:r>
              <a:rPr lang="en-US" sz="1200" b="0" kern="1200" baseline="0" dirty="0" err="1" smtClean="0">
                <a:solidFill>
                  <a:schemeClr val="tx1"/>
                </a:solidFill>
                <a:latin typeface="+mn-lt"/>
                <a:ea typeface="+mn-ea"/>
                <a:cs typeface="+mn-cs"/>
              </a:rPr>
              <a:t>Cloet</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Bentz</a:t>
            </a:r>
            <a:r>
              <a:rPr lang="en-US" sz="1200" b="0" kern="1200" baseline="0" dirty="0" smtClean="0">
                <a:solidFill>
                  <a:schemeClr val="tx1"/>
                </a:solidFill>
                <a:latin typeface="+mn-lt"/>
                <a:ea typeface="+mn-ea"/>
                <a:cs typeface="+mn-cs"/>
              </a:rPr>
              <a:t> and Thomas. The FF lacks significant strength at 0 (its value should be 3) but qualitatively it’s very promising. This calculation is done without the running of the dress quark mass with its momentum. Following this calculation, the framework of the </a:t>
            </a:r>
            <a:r>
              <a:rPr lang="en-US" sz="1200" b="0" kern="1200" baseline="0" dirty="0" err="1" smtClean="0">
                <a:solidFill>
                  <a:schemeClr val="tx1"/>
                </a:solidFill>
                <a:latin typeface="+mn-lt"/>
                <a:ea typeface="+mn-ea"/>
                <a:cs typeface="+mn-cs"/>
              </a:rPr>
              <a:t>Faddeev</a:t>
            </a:r>
            <a:r>
              <a:rPr lang="en-US" sz="1200" b="0" kern="1200" baseline="0" dirty="0" smtClean="0">
                <a:solidFill>
                  <a:schemeClr val="tx1"/>
                </a:solidFill>
                <a:latin typeface="+mn-lt"/>
                <a:ea typeface="+mn-ea"/>
                <a:cs typeface="+mn-cs"/>
              </a:rPr>
              <a:t> equation and the dressed-quark mass variation predicted by the DSE, will be performed.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LCSR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An approach that allows quantitative descriptions of form factor using soft non perturbative contribution is the LCSR.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One of the feature of LCSR that I’d like to emphasize here is the ability of connecting the DA to the transition form factors.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LCSR expect to converge at Q2&gt;2… here the prediction looks to describe the data reasonably well. As the LQCD results are expected to improve, these results will have to improve – for example, include NLO </a:t>
            </a:r>
            <a:r>
              <a:rPr lang="en-US" sz="1200" b="0" kern="1200" baseline="0" dirty="0" err="1" smtClean="0">
                <a:solidFill>
                  <a:schemeClr val="tx1"/>
                </a:solidFill>
                <a:latin typeface="+mn-lt"/>
                <a:ea typeface="+mn-ea"/>
                <a:cs typeface="+mn-cs"/>
              </a:rPr>
              <a:t>radiative</a:t>
            </a:r>
            <a:r>
              <a:rPr lang="en-US" sz="1200" b="0" kern="1200" baseline="0" dirty="0" smtClean="0">
                <a:solidFill>
                  <a:schemeClr val="tx1"/>
                </a:solidFill>
                <a:latin typeface="+mn-lt"/>
                <a:ea typeface="+mn-ea"/>
                <a:cs typeface="+mn-cs"/>
              </a:rPr>
              <a:t> corrections.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457200" marR="0" indent="-457200" algn="l" defTabSz="457200" rtl="0" eaLnBrk="1" fontAlgn="auto" latinLnBrk="0" hangingPunct="1">
              <a:lnSpc>
                <a:spcPct val="100000"/>
              </a:lnSpc>
              <a:spcBef>
                <a:spcPts val="0"/>
              </a:spcBef>
              <a:spcAft>
                <a:spcPts val="0"/>
              </a:spcAft>
              <a:buClrTx/>
              <a:buSzTx/>
              <a:buFontTx/>
              <a:buChar char="•"/>
              <a:tabLst/>
              <a:defRPr/>
            </a:pPr>
            <a:r>
              <a:rPr lang="en-US" dirty="0" smtClean="0">
                <a:solidFill>
                  <a:srgbClr val="000000"/>
                </a:solidFill>
              </a:rPr>
              <a:t>A longstanding challenge in </a:t>
            </a:r>
            <a:r>
              <a:rPr lang="en-US" dirty="0" err="1" smtClean="0">
                <a:solidFill>
                  <a:srgbClr val="000000"/>
                </a:solidFill>
              </a:rPr>
              <a:t>Hadronic</a:t>
            </a:r>
            <a:r>
              <a:rPr lang="en-US" dirty="0" smtClean="0">
                <a:solidFill>
                  <a:srgbClr val="000000"/>
                </a:solidFill>
              </a:rPr>
              <a:t> Physics is </a:t>
            </a:r>
            <a:r>
              <a:rPr lang="en-US" sz="1600" b="1" dirty="0" smtClean="0">
                <a:solidFill>
                  <a:srgbClr val="000000"/>
                </a:solidFill>
              </a:rPr>
              <a:t>to understand the spectroscopy of these resonant states</a:t>
            </a:r>
            <a:r>
              <a:rPr lang="en-US" dirty="0" smtClean="0">
                <a:solidFill>
                  <a:srgbClr val="000000"/>
                </a:solidFill>
              </a:rPr>
              <a:t>, including their electromagnetic and strong decays, within a framework consistent with QCD.</a:t>
            </a:r>
          </a:p>
          <a:p>
            <a:pPr marL="457200" marR="0" indent="-457200" algn="l" defTabSz="457200" rtl="0" eaLnBrk="1" fontAlgn="auto" latinLnBrk="0" hangingPunct="1">
              <a:lnSpc>
                <a:spcPct val="100000"/>
              </a:lnSpc>
              <a:spcBef>
                <a:spcPts val="0"/>
              </a:spcBef>
              <a:spcAft>
                <a:spcPts val="0"/>
              </a:spcAft>
              <a:buClrTx/>
              <a:buSzTx/>
              <a:buFontTx/>
              <a:buChar char="•"/>
              <a:tabLst/>
              <a:defRPr/>
            </a:pPr>
            <a:endParaRPr lang="en-US" dirty="0" smtClean="0">
              <a:solidFill>
                <a:srgbClr val="000000"/>
              </a:solidFill>
            </a:endParaRPr>
          </a:p>
          <a:p>
            <a:r>
              <a:rPr lang="en-US" dirty="0" smtClean="0"/>
              <a:t>At CLAS an</a:t>
            </a:r>
            <a:r>
              <a:rPr lang="en-US" baseline="0" dirty="0" smtClean="0"/>
              <a:t> intense program is underway </a:t>
            </a:r>
            <a:r>
              <a:rPr lang="en-US" dirty="0" smtClean="0"/>
              <a:t>with single, double meson</a:t>
            </a:r>
            <a:r>
              <a:rPr lang="en-US" baseline="0" dirty="0" smtClean="0"/>
              <a:t> electroproduction</a:t>
            </a:r>
          </a:p>
          <a:p>
            <a:r>
              <a:rPr lang="en-US" baseline="0" dirty="0" smtClean="0"/>
              <a:t>Impressive results already, pi+, double meson production… this presentation regards the upcoming pi0, eta results.</a:t>
            </a:r>
          </a:p>
          <a:p>
            <a:pPr marL="457200" marR="0" indent="-457200" algn="l" defTabSz="457200" rtl="0" eaLnBrk="1" fontAlgn="auto" latinLnBrk="0" hangingPunct="1">
              <a:lnSpc>
                <a:spcPct val="100000"/>
              </a:lnSpc>
              <a:spcBef>
                <a:spcPts val="0"/>
              </a:spcBef>
              <a:spcAft>
                <a:spcPts val="0"/>
              </a:spcAft>
              <a:buClrTx/>
              <a:buSzTx/>
              <a:buFontTx/>
              <a:buNone/>
              <a:tabLst/>
              <a:defRPr/>
            </a:pPr>
            <a:endParaRPr lang="en-GB" sz="1200" b="1" dirty="0" smtClean="0">
              <a:solidFill>
                <a:srgbClr val="000000"/>
              </a:solidFill>
              <a:ea typeface="Times New Roman" charset="0"/>
              <a:cs typeface="Times New Roman" charset="0"/>
            </a:endParaRPr>
          </a:p>
          <a:p>
            <a:pPr marL="457200" indent="-457200">
              <a:buFontTx/>
              <a:buNone/>
            </a:pPr>
            <a:endParaRPr lang="en-US" sz="1200" dirty="0" smtClean="0"/>
          </a:p>
          <a:p>
            <a:pPr marL="457200" indent="-457200">
              <a:buFontTx/>
              <a:buNone/>
            </a:pPr>
            <a:r>
              <a:rPr lang="en-US" sz="1200" baseline="0" dirty="0" smtClean="0"/>
              <a:t>will extract asymmetries as well</a:t>
            </a:r>
            <a:endParaRPr lang="en-US" sz="1200" dirty="0" smtClean="0"/>
          </a:p>
          <a:p>
            <a:pPr marL="457200" indent="-457200">
              <a:buFontTx/>
              <a:buChar char="•"/>
            </a:pPr>
            <a:endParaRPr lang="en-US" sz="1200" dirty="0" smtClean="0"/>
          </a:p>
          <a:p>
            <a:pPr marL="457200" indent="-457200">
              <a:buFontTx/>
              <a:buChar char="•"/>
            </a:pPr>
            <a:r>
              <a:rPr lang="en-US" sz="1200" dirty="0" smtClean="0"/>
              <a:t>Why high Q</a:t>
            </a:r>
            <a:r>
              <a:rPr lang="en-US" sz="1200" baseline="30000" dirty="0" smtClean="0"/>
              <a:t>2</a:t>
            </a:r>
            <a:r>
              <a:rPr lang="en-US" sz="1200" dirty="0" smtClean="0"/>
              <a:t>? </a:t>
            </a:r>
          </a:p>
          <a:p>
            <a:pPr marL="457200" indent="-457200"/>
            <a:r>
              <a:rPr lang="en-US" sz="1200" dirty="0" smtClean="0"/>
              <a:t>		Constraints on short range behavior-correlations.</a:t>
            </a:r>
          </a:p>
          <a:p>
            <a:pPr marL="457200" indent="-457200"/>
            <a:r>
              <a:rPr lang="en-US" sz="1200" dirty="0" smtClean="0"/>
              <a:t>		Simplifications in treating  reaction  mechanism.</a:t>
            </a:r>
          </a:p>
          <a:p>
            <a:pPr marL="457200" indent="-457200">
              <a:buFont typeface="Arial" charset="0"/>
              <a:buNone/>
            </a:pPr>
            <a:endParaRPr lang="en-US" sz="1200" dirty="0" smtClean="0"/>
          </a:p>
          <a:p>
            <a:pPr marL="457200" indent="-457200">
              <a:buFont typeface="Arial" charset="0"/>
              <a:buAutoNum type="arabicPeriod"/>
            </a:pPr>
            <a:endParaRPr lang="en-US" sz="1200" dirty="0" smtClean="0"/>
          </a:p>
          <a:p>
            <a:pPr marL="457200" indent="-457200">
              <a:buFont typeface="Arial" charset="0"/>
              <a:buAutoNum type="arabicPeriod"/>
            </a:pPr>
            <a:r>
              <a:rPr lang="en-US" sz="1200" dirty="0" smtClean="0"/>
              <a:t>Measurement. Cross sections, asymmetries.</a:t>
            </a:r>
          </a:p>
          <a:p>
            <a:pPr marL="457200" indent="-457200">
              <a:buFont typeface="Arial" charset="0"/>
              <a:buAutoNum type="arabicPeriod"/>
            </a:pPr>
            <a:r>
              <a:rPr lang="en-US" sz="1200" dirty="0" smtClean="0"/>
              <a:t>Extraction of elastic and resonance form factors.</a:t>
            </a:r>
          </a:p>
          <a:p>
            <a:pPr marL="457200" indent="-457200">
              <a:buFont typeface="Arial" charset="0"/>
              <a:buAutoNum type="arabicPeriod"/>
            </a:pPr>
            <a:r>
              <a:rPr lang="en-US" sz="1200" dirty="0" smtClean="0"/>
              <a:t>Impact physics.</a:t>
            </a:r>
          </a:p>
          <a:p>
            <a:endParaRPr lang="en-US" dirty="0" smtClean="0"/>
          </a:p>
          <a:p>
            <a:endParaRPr lang="en-US" baseline="0" dirty="0" smtClean="0"/>
          </a:p>
          <a:p>
            <a:r>
              <a:rPr lang="en-US" baseline="0" dirty="0" smtClean="0"/>
              <a:t>eta </a:t>
            </a:r>
            <a:r>
              <a:rPr lang="en-US" baseline="0" dirty="0" err="1" smtClean="0"/>
              <a:t>cpuples</a:t>
            </a:r>
            <a:r>
              <a:rPr lang="en-US" baseline="0" dirty="0" smtClean="0"/>
              <a:t> only </a:t>
            </a:r>
            <a:r>
              <a:rPr lang="en-US" baseline="0" dirty="0" err="1" smtClean="0"/>
              <a:t>wth</a:t>
            </a:r>
            <a:r>
              <a:rPr lang="en-US" baseline="0" dirty="0" smtClean="0"/>
              <a:t> I=1/2</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0" dirty="0" smtClean="0">
              <a:solidFill>
                <a:srgbClr val="000000"/>
              </a:solidFill>
              <a:effectLst>
                <a:outerShdw blurRad="38100" dist="38100" dir="2700000" algn="tl">
                  <a:srgbClr val="DDDDDD"/>
                </a:outerShdw>
              </a:effectLst>
              <a:ea typeface="Luxi Sans" charset="0"/>
              <a:cs typeface="Luxi Sans" charset="0"/>
            </a:endParaRPr>
          </a:p>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0" dirty="0" smtClean="0">
              <a:solidFill>
                <a:srgbClr val="000000"/>
              </a:solidFill>
              <a:effectLst>
                <a:outerShdw blurRad="38100" dist="38100" dir="2700000" algn="tl">
                  <a:srgbClr val="DDDDDD"/>
                </a:outerShdw>
              </a:effectLst>
              <a:ea typeface="Luxi Sans" charset="0"/>
              <a:cs typeface="Luxi Sans" charset="0"/>
            </a:endParaRPr>
          </a:p>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dirty="0" smtClean="0">
                <a:solidFill>
                  <a:srgbClr val="000000"/>
                </a:solidFill>
                <a:effectLst>
                  <a:outerShdw blurRad="38100" dist="38100" dir="2700000" algn="tl">
                    <a:srgbClr val="DDDDDD"/>
                  </a:outerShdw>
                </a:effectLst>
                <a:ea typeface="Luxi Sans" charset="0"/>
                <a:cs typeface="Luxi Sans" charset="0"/>
              </a:rPr>
              <a:t>We must understand  the Hadrons Structure in order to</a:t>
            </a:r>
          </a:p>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dirty="0" smtClean="0">
                <a:solidFill>
                  <a:srgbClr val="000000"/>
                </a:solidFill>
                <a:effectLst>
                  <a:outerShdw blurRad="38100" dist="38100" dir="2700000" algn="tl">
                    <a:srgbClr val="DDDDDD"/>
                  </a:outerShdw>
                </a:effectLst>
                <a:ea typeface="Luxi Sans" charset="0"/>
                <a:cs typeface="Luxi Sans" charset="0"/>
              </a:rPr>
              <a:t>understand why the world is the way it is.</a:t>
            </a:r>
          </a:p>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dirty="0" smtClean="0">
              <a:solidFill>
                <a:srgbClr val="000000"/>
              </a:solidFill>
              <a:effectLst>
                <a:outerShdw blurRad="38100" dist="38100" dir="2700000" algn="tl">
                  <a:srgbClr val="DDDDDD"/>
                </a:outerShdw>
              </a:effectLst>
              <a:ea typeface="Luxi Sans" charset="0"/>
              <a:cs typeface="Luxi Sans" charset="0"/>
            </a:endParaRPr>
          </a:p>
          <a:p>
            <a:pPr marL="457200" indent="-457200">
              <a:buFontTx/>
              <a:buChar char="•"/>
            </a:pPr>
            <a:r>
              <a:rPr lang="en-US" sz="1200" dirty="0" smtClean="0"/>
              <a:t>Elastic scattering and transitions to excited states  are equally</a:t>
            </a:r>
          </a:p>
          <a:p>
            <a:pPr marL="457200" indent="-457200"/>
            <a:r>
              <a:rPr lang="en-US" sz="1200" dirty="0" smtClean="0"/>
              <a:t>	fundamental and together constrain physics inputs.</a:t>
            </a:r>
          </a:p>
          <a:p>
            <a:pPr marL="457200" indent="-457200"/>
            <a:endParaRPr lang="en-US" sz="1200" dirty="0" smtClean="0"/>
          </a:p>
          <a:p>
            <a:pPr marL="457200" indent="-457200">
              <a:buFontTx/>
              <a:buChar char="•"/>
            </a:pPr>
            <a:r>
              <a:rPr lang="en-US" sz="1200" dirty="0" smtClean="0"/>
              <a:t>They put different constraints  depending on spin and parity</a:t>
            </a:r>
          </a:p>
          <a:p>
            <a:pPr marL="457200" indent="-457200"/>
            <a:r>
              <a:rPr lang="en-US" sz="1200" dirty="0" smtClean="0"/>
              <a:t>	and structure of ground and excited states.</a:t>
            </a:r>
          </a:p>
          <a:p>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dirty="0" smtClean="0">
                <a:solidFill>
                  <a:srgbClr val="000000"/>
                </a:solidFill>
                <a:effectLst>
                  <a:outerShdw blurRad="38100" dist="38100" dir="2700000" algn="tl">
                    <a:srgbClr val="DDDDDD"/>
                  </a:outerShdw>
                </a:effectLst>
                <a:ea typeface="Luxi Sans" charset="0"/>
                <a:cs typeface="Luxi Sans" charset="0"/>
              </a:rPr>
              <a:t>We must understand  the Hadrons Structure in order to</a:t>
            </a:r>
          </a:p>
          <a:p>
            <a:pPr algn="l">
              <a:lnSpc>
                <a:spcPct val="100000"/>
              </a:lnSpc>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dirty="0" smtClean="0">
                <a:solidFill>
                  <a:srgbClr val="000000"/>
                </a:solidFill>
                <a:effectLst>
                  <a:outerShdw blurRad="38100" dist="38100" dir="2700000" algn="tl">
                    <a:srgbClr val="DDDDDD"/>
                  </a:outerShdw>
                </a:effectLst>
                <a:ea typeface="Luxi Sans" charset="0"/>
                <a:cs typeface="Luxi Sans" charset="0"/>
              </a:rPr>
              <a:t>understand why the world is the way it is.</a:t>
            </a:r>
          </a:p>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dirty="0" smtClean="0">
              <a:solidFill>
                <a:srgbClr val="000000"/>
              </a:solidFill>
              <a:effectLst>
                <a:outerShdw blurRad="38100" dist="38100" dir="2700000" algn="tl">
                  <a:srgbClr val="DDDDDD"/>
                </a:outerShdw>
              </a:effectLst>
              <a:ea typeface="Luxi Sans" charset="0"/>
              <a:cs typeface="Luxi Sans" charset="0"/>
            </a:endParaRPr>
          </a:p>
          <a:p>
            <a:pPr marL="457200" indent="-457200">
              <a:buFontTx/>
              <a:buChar char="•"/>
            </a:pPr>
            <a:r>
              <a:rPr lang="en-US" sz="1200" dirty="0" smtClean="0"/>
              <a:t>Elastic scattering and transitions to excited states  are equally</a:t>
            </a:r>
          </a:p>
          <a:p>
            <a:pPr marL="457200" indent="-457200"/>
            <a:r>
              <a:rPr lang="en-US" sz="1200" dirty="0" smtClean="0"/>
              <a:t>	fundamental and together constrain physics inputs.</a:t>
            </a:r>
          </a:p>
          <a:p>
            <a:pPr marL="457200" indent="-457200"/>
            <a:endParaRPr lang="en-US" sz="1200" dirty="0" smtClean="0"/>
          </a:p>
          <a:p>
            <a:pPr marL="457200" indent="-457200">
              <a:buFontTx/>
              <a:buChar char="•"/>
            </a:pPr>
            <a:r>
              <a:rPr lang="en-US" sz="1200" dirty="0" smtClean="0"/>
              <a:t>They put different constraints  depending on spin and parity</a:t>
            </a:r>
          </a:p>
          <a:p>
            <a:pPr marL="457200" indent="-457200"/>
            <a:r>
              <a:rPr lang="en-US" sz="1200" dirty="0" smtClean="0"/>
              <a:t>	and structure of ground and excited states.</a:t>
            </a:r>
          </a:p>
          <a:p>
            <a:endParaRPr lang="en-US" dirty="0" smtClean="0"/>
          </a:p>
          <a:p>
            <a:r>
              <a:rPr lang="en-US" dirty="0" smtClean="0"/>
              <a:t>How electron is detected, and protons, </a:t>
            </a:r>
            <a:r>
              <a:rPr lang="en-US" dirty="0" err="1" smtClean="0"/>
              <a:t>fiducial</a:t>
            </a:r>
            <a:r>
              <a:rPr lang="en-US" dirty="0" smtClean="0"/>
              <a:t> cut, then how</a:t>
            </a:r>
            <a:r>
              <a:rPr lang="en-US" baseline="0" dirty="0" smtClean="0"/>
              <a:t> to detect pi0 missing mass technique, not 2 gamma, because of resolution </a:t>
            </a:r>
            <a:r>
              <a:rPr lang="en-US" baseline="0" dirty="0" err="1" smtClean="0"/>
              <a:t>b.h</a:t>
            </a:r>
            <a:r>
              <a:rPr lang="en-US" baseline="0" dirty="0" smtClean="0"/>
              <a:t>. need to be removed</a:t>
            </a:r>
            <a:endParaRPr lang="en-US" dirty="0" smtClean="0"/>
          </a:p>
          <a:p>
            <a:endParaRPr lang="en-US" dirty="0" smtClean="0"/>
          </a:p>
          <a:p>
            <a:endParaRPr lang="en-US" dirty="0" smtClean="0"/>
          </a:p>
          <a:p>
            <a:r>
              <a:rPr lang="en-US" dirty="0" smtClean="0"/>
              <a:t>CLAS</a:t>
            </a:r>
            <a:r>
              <a:rPr lang="en-US" baseline="0" dirty="0" smtClean="0"/>
              <a:t> = 6 sectors</a:t>
            </a:r>
          </a:p>
          <a:p>
            <a:endParaRPr lang="en-US" baseline="0" dirty="0" smtClean="0"/>
          </a:p>
          <a:p>
            <a:r>
              <a:rPr lang="en-US" baseline="0" dirty="0" err="1" smtClean="0"/>
              <a:t>azimuthal</a:t>
            </a:r>
            <a:r>
              <a:rPr lang="en-US" baseline="0" dirty="0" smtClean="0"/>
              <a:t> phi is divided in 6 sectors</a:t>
            </a:r>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a:t>
            </a:r>
            <a:r>
              <a:rPr lang="en-US" dirty="0" err="1" smtClean="0"/>
              <a:t>asubstantially</a:t>
            </a:r>
            <a:r>
              <a:rPr lang="en-US" dirty="0" smtClean="0"/>
              <a:t> affect</a:t>
            </a:r>
            <a:r>
              <a:rPr lang="en-US" baseline="0" dirty="0" smtClean="0"/>
              <a:t> other channels with lower cross section (lambda </a:t>
            </a:r>
            <a:r>
              <a:rPr lang="en-US" baseline="0" dirty="0" err="1" smtClean="0"/>
              <a:t>k</a:t>
            </a:r>
            <a:r>
              <a:rPr lang="en-US" baseline="0" smtClean="0"/>
              <a:t>, </a:t>
            </a:r>
            <a:r>
              <a:rPr lang="en-US" baseline="0" dirty="0" smtClean="0"/>
              <a:t>sigma </a:t>
            </a:r>
            <a:r>
              <a:rPr lang="en-US" baseline="0" dirty="0" err="1" smtClean="0"/>
              <a:t>k</a:t>
            </a:r>
            <a:r>
              <a:rPr lang="en-US" baseline="0" dirty="0" smtClean="0"/>
              <a:t>)</a:t>
            </a:r>
            <a:endParaRPr lang="en-US" dirty="0"/>
          </a:p>
        </p:txBody>
      </p:sp>
      <p:sp>
        <p:nvSpPr>
          <p:cNvPr id="4" name="Date Placeholder 3"/>
          <p:cNvSpPr>
            <a:spLocks noGrp="1"/>
          </p:cNvSpPr>
          <p:nvPr>
            <p:ph type="dt" idx="10"/>
          </p:nvPr>
        </p:nvSpPr>
        <p:spPr/>
        <p:txBody>
          <a:bodyPr/>
          <a:lstStyle/>
          <a:p>
            <a:r>
              <a:rPr lang="en-US" smtClean="0"/>
              <a:t>5/20/10</a:t>
            </a:r>
            <a:endParaRPr lang="en-US"/>
          </a:p>
        </p:txBody>
      </p:sp>
      <p:sp>
        <p:nvSpPr>
          <p:cNvPr id="5" name="Footer Placeholder 4"/>
          <p:cNvSpPr>
            <a:spLocks noGrp="1"/>
          </p:cNvSpPr>
          <p:nvPr>
            <p:ph type="ftr" sz="quarter" idx="11"/>
          </p:nvPr>
        </p:nvSpPr>
        <p:spPr/>
        <p:txBody>
          <a:bodyPr/>
          <a:lstStyle/>
          <a:p>
            <a:r>
              <a:rPr lang="en-US" smtClean="0"/>
              <a:t>Exclusive</a:t>
            </a:r>
            <a:endParaRPr lang="en-US"/>
          </a:p>
        </p:txBody>
      </p:sp>
      <p:sp>
        <p:nvSpPr>
          <p:cNvPr id="6" name="Slide Number Placeholder 5"/>
          <p:cNvSpPr>
            <a:spLocks noGrp="1"/>
          </p:cNvSpPr>
          <p:nvPr>
            <p:ph type="sldNum" sz="quarter" idx="12"/>
          </p:nvPr>
        </p:nvSpPr>
        <p:spPr/>
        <p:txBody>
          <a:bodyPr/>
          <a:lstStyle/>
          <a:p>
            <a:fld id="{6D91F5E0-1892-5E44-928C-CB3353A230B6}"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Continuity</a:t>
            </a:r>
          </a:p>
          <a:p>
            <a:r>
              <a:rPr lang="en-US" dirty="0" smtClean="0"/>
              <a:t>Gives</a:t>
            </a:r>
            <a:r>
              <a:rPr lang="en-US" baseline="0" dirty="0" smtClean="0"/>
              <a:t> an idea of the precision of the data at various q2. These does not correspond one to one to </a:t>
            </a:r>
            <a:r>
              <a:rPr lang="en-US" baseline="0" dirty="0" err="1" smtClean="0"/>
              <a:t>helicity</a:t>
            </a:r>
            <a:r>
              <a:rPr lang="en-US" baseline="0" dirty="0" smtClean="0"/>
              <a:t> amplitudes of course, but gives a pretty good idea of the error bars at various q2 </a:t>
            </a:r>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36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conceptually different approaches,</a:t>
            </a:r>
            <a:r>
              <a:rPr lang="en-US" baseline="0" dirty="0" smtClean="0"/>
              <a:t> DR and UIM provides consistent results</a:t>
            </a:r>
          </a:p>
          <a:p>
            <a:endParaRPr lang="en-US" dirty="0"/>
          </a:p>
        </p:txBody>
      </p:sp>
      <p:sp>
        <p:nvSpPr>
          <p:cNvPr id="4" name="Slide Number Placeholder 3"/>
          <p:cNvSpPr>
            <a:spLocks noGrp="1"/>
          </p:cNvSpPr>
          <p:nvPr>
            <p:ph type="sldNum" sz="quarter" idx="10"/>
          </p:nvPr>
        </p:nvSpPr>
        <p:spPr/>
        <p:txBody>
          <a:bodyPr/>
          <a:lstStyle/>
          <a:p>
            <a:fld id="{C5AF1FF9-3E74-E84C-B6BF-7091BD28C453}" type="slidenum">
              <a:rPr lang="en-US" smtClean="0"/>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NSTAR program, coupled with the GPD program will allow us to make a complete, high definition 3d picture of the nucleon.</a:t>
            </a:r>
          </a:p>
        </p:txBody>
      </p:sp>
      <p:sp>
        <p:nvSpPr>
          <p:cNvPr id="4" name="Slide Number Placeholder 3"/>
          <p:cNvSpPr>
            <a:spLocks noGrp="1"/>
          </p:cNvSpPr>
          <p:nvPr>
            <p:ph type="sldNum" sz="quarter" idx="10"/>
          </p:nvPr>
        </p:nvSpPr>
        <p:spPr/>
        <p:txBody>
          <a:bodyPr/>
          <a:lstStyle/>
          <a:p>
            <a:fld id="{255F97C7-3A77-304B-85D8-C2B8D128B875}"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
            <a:ext cx="7772400" cy="1066800"/>
          </a:xfrm>
        </p:spPr>
        <p:txBody>
          <a:bodyPr/>
          <a:lstStyle>
            <a:lvl1pPr>
              <a:defRPr>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M.Ungaro</a:t>
            </a:r>
            <a:endParaRPr lang="en-US" dirty="0"/>
          </a:p>
        </p:txBody>
      </p:sp>
      <p:sp>
        <p:nvSpPr>
          <p:cNvPr id="5" name="Footer Placeholder 4"/>
          <p:cNvSpPr>
            <a:spLocks noGrp="1"/>
          </p:cNvSpPr>
          <p:nvPr>
            <p:ph type="ftr" sz="quarter" idx="11"/>
          </p:nvPr>
        </p:nvSpPr>
        <p:spPr/>
        <p:txBody>
          <a:bodyPr/>
          <a:lstStyle/>
          <a:p>
            <a:r>
              <a:rPr lang="en-US" smtClean="0"/>
              <a:t>NSTAR, May 17 2011, Jefferson Lab</a:t>
            </a:r>
            <a:endParaRPr lang="en-US" dirty="0"/>
          </a:p>
        </p:txBody>
      </p:sp>
      <p:sp>
        <p:nvSpPr>
          <p:cNvPr id="6" name="Slide Number Placeholder 5"/>
          <p:cNvSpPr>
            <a:spLocks noGrp="1"/>
          </p:cNvSpPr>
          <p:nvPr>
            <p:ph type="sldNum" sz="quarter" idx="12"/>
          </p:nvPr>
        </p:nvSpPr>
        <p:spPr/>
        <p:txBody>
          <a:bodyPr/>
          <a:lstStyle/>
          <a:p>
            <a:r>
              <a:rPr lang="en-US" dirty="0" smtClean="0"/>
              <a:t>Williamsburg, VA                   </a:t>
            </a:r>
            <a:fld id="{B745C004-AECF-1B44-BB05-599F8CB84B74}" type="slidenum">
              <a:rPr lang="en-US" smtClean="0"/>
              <a:pPr/>
              <a:t>‹#›</a:t>
            </a:fld>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dirty="0"/>
          </a:p>
        </p:txBody>
      </p:sp>
      <p:sp>
        <p:nvSpPr>
          <p:cNvPr id="6" name="Slide Number Placeholder 5"/>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dirty="0"/>
          </a:p>
        </p:txBody>
      </p:sp>
      <p:sp>
        <p:nvSpPr>
          <p:cNvPr id="6" name="Slide Number Placeholder 5"/>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M.Ungaro</a:t>
            </a:r>
            <a:endParaRPr lang="en-US"/>
          </a:p>
        </p:txBody>
      </p:sp>
      <p:sp>
        <p:nvSpPr>
          <p:cNvPr id="6" name="Footer Placeholder 5"/>
          <p:cNvSpPr>
            <a:spLocks noGrp="1"/>
          </p:cNvSpPr>
          <p:nvPr>
            <p:ph type="ftr" sz="quarter" idx="11"/>
          </p:nvPr>
        </p:nvSpPr>
        <p:spPr/>
        <p:txBody>
          <a:bodyPr/>
          <a:lstStyle/>
          <a:p>
            <a:r>
              <a:rPr lang="en-US" smtClean="0"/>
              <a:t>NSTAR, May 17 2011, Jefferson Lab</a:t>
            </a:r>
            <a:endParaRPr lang="en-US" dirty="0"/>
          </a:p>
        </p:txBody>
      </p:sp>
      <p:sp>
        <p:nvSpPr>
          <p:cNvPr id="7" name="Slide Number Placeholder 6"/>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M.Ungaro</a:t>
            </a:r>
            <a:endParaRPr lang="en-US"/>
          </a:p>
        </p:txBody>
      </p:sp>
      <p:sp>
        <p:nvSpPr>
          <p:cNvPr id="8" name="Footer Placeholder 7"/>
          <p:cNvSpPr>
            <a:spLocks noGrp="1"/>
          </p:cNvSpPr>
          <p:nvPr>
            <p:ph type="ftr" sz="quarter" idx="11"/>
          </p:nvPr>
        </p:nvSpPr>
        <p:spPr/>
        <p:txBody>
          <a:bodyPr/>
          <a:lstStyle/>
          <a:p>
            <a:r>
              <a:rPr lang="en-US" smtClean="0"/>
              <a:t>NSTAR, May 17 2011, Jefferson Lab</a:t>
            </a:r>
            <a:endParaRPr lang="en-US"/>
          </a:p>
        </p:txBody>
      </p:sp>
      <p:sp>
        <p:nvSpPr>
          <p:cNvPr id="9" name="Slide Number Placeholder 8"/>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M.Ungaro</a:t>
            </a:r>
            <a:endParaRPr lang="en-US"/>
          </a:p>
        </p:txBody>
      </p:sp>
      <p:sp>
        <p:nvSpPr>
          <p:cNvPr id="4" name="Footer Placeholder 3"/>
          <p:cNvSpPr>
            <a:spLocks noGrp="1"/>
          </p:cNvSpPr>
          <p:nvPr>
            <p:ph type="ftr" sz="quarter" idx="11"/>
          </p:nvPr>
        </p:nvSpPr>
        <p:spPr/>
        <p:txBody>
          <a:bodyPr/>
          <a:lstStyle/>
          <a:p>
            <a:r>
              <a:rPr lang="en-US" smtClean="0"/>
              <a:t>NSTAR, May 17 2011, Jefferson Lab</a:t>
            </a:r>
            <a:endParaRPr lang="en-US" dirty="0"/>
          </a:p>
        </p:txBody>
      </p:sp>
      <p:sp>
        <p:nvSpPr>
          <p:cNvPr id="5" name="Slide Number Placeholder 4"/>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M.Ungaro</a:t>
            </a:r>
            <a:endParaRPr lang="en-US"/>
          </a:p>
        </p:txBody>
      </p:sp>
      <p:sp>
        <p:nvSpPr>
          <p:cNvPr id="3" name="Footer Placeholder 2"/>
          <p:cNvSpPr>
            <a:spLocks noGrp="1"/>
          </p:cNvSpPr>
          <p:nvPr>
            <p:ph type="ftr" sz="quarter" idx="11"/>
          </p:nvPr>
        </p:nvSpPr>
        <p:spPr/>
        <p:txBody>
          <a:bodyPr/>
          <a:lstStyle/>
          <a:p>
            <a:r>
              <a:rPr lang="en-US" smtClean="0"/>
              <a:t>NSTAR, May 17 2011, Jefferson Lab</a:t>
            </a:r>
            <a:endParaRPr lang="en-US" dirty="0"/>
          </a:p>
        </p:txBody>
      </p:sp>
      <p:sp>
        <p:nvSpPr>
          <p:cNvPr id="4" name="Slide Number Placeholder 3"/>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M.Ungaro</a:t>
            </a:r>
            <a:endParaRPr lang="en-US"/>
          </a:p>
        </p:txBody>
      </p:sp>
      <p:sp>
        <p:nvSpPr>
          <p:cNvPr id="6" name="Footer Placeholder 5"/>
          <p:cNvSpPr>
            <a:spLocks noGrp="1"/>
          </p:cNvSpPr>
          <p:nvPr>
            <p:ph type="ftr" sz="quarter" idx="11"/>
          </p:nvPr>
        </p:nvSpPr>
        <p:spPr/>
        <p:txBody>
          <a:bodyPr/>
          <a:lstStyle/>
          <a:p>
            <a:r>
              <a:rPr lang="en-US" smtClean="0"/>
              <a:t>NSTAR, May 17 2011, Jefferson Lab</a:t>
            </a:r>
            <a:endParaRPr lang="en-US"/>
          </a:p>
        </p:txBody>
      </p:sp>
      <p:sp>
        <p:nvSpPr>
          <p:cNvPr id="7" name="Slide Number Placeholder 6"/>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M.Ungaro</a:t>
            </a:r>
            <a:endParaRPr lang="en-US"/>
          </a:p>
        </p:txBody>
      </p:sp>
      <p:sp>
        <p:nvSpPr>
          <p:cNvPr id="6" name="Footer Placeholder 5"/>
          <p:cNvSpPr>
            <a:spLocks noGrp="1"/>
          </p:cNvSpPr>
          <p:nvPr>
            <p:ph type="ftr" sz="quarter" idx="11"/>
          </p:nvPr>
        </p:nvSpPr>
        <p:spPr/>
        <p:txBody>
          <a:bodyPr/>
          <a:lstStyle/>
          <a:p>
            <a:r>
              <a:rPr lang="en-US" smtClean="0"/>
              <a:t>NSTAR, May 17 2011, Jefferson Lab</a:t>
            </a:r>
            <a:endParaRPr lang="en-US"/>
          </a:p>
        </p:txBody>
      </p:sp>
      <p:sp>
        <p:nvSpPr>
          <p:cNvPr id="7" name="Slide Number Placeholder 6"/>
          <p:cNvSpPr>
            <a:spLocks noGrp="1"/>
          </p:cNvSpPr>
          <p:nvPr>
            <p:ph type="sldNum" sz="quarter" idx="12"/>
          </p:nvPr>
        </p:nvSpPr>
        <p:spPr/>
        <p:txBody>
          <a:bodyPr/>
          <a:lstStyle/>
          <a:p>
            <a:fld id="{B745C004-AECF-1B44-BB05-599F8CB84B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2">
                <a:lumMod val="40000"/>
                <a:lumOff val="60000"/>
              </a:schemeClr>
            </a:gs>
            <a:gs pos="100000">
              <a:srgbClr val="6188D8"/>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M.Ungaro</a:t>
            </a:r>
            <a:endParaRPr lang="en-US" dirty="0"/>
          </a:p>
        </p:txBody>
      </p:sp>
      <p:sp>
        <p:nvSpPr>
          <p:cNvPr id="5" name="Footer Placeholder 4"/>
          <p:cNvSpPr>
            <a:spLocks noGrp="1"/>
          </p:cNvSpPr>
          <p:nvPr>
            <p:ph type="ftr" sz="quarter" idx="3"/>
          </p:nvPr>
        </p:nvSpPr>
        <p:spPr>
          <a:xfrm>
            <a:off x="2590800" y="6356350"/>
            <a:ext cx="3810000" cy="365125"/>
          </a:xfrm>
          <a:prstGeom prst="rect">
            <a:avLst/>
          </a:prstGeom>
        </p:spPr>
        <p:txBody>
          <a:bodyPr vert="horz" lIns="91440" tIns="45720" rIns="91440" bIns="45720" rtlCol="0" anchor="ctr"/>
          <a:lstStyle>
            <a:lvl1pPr algn="ctr">
              <a:defRPr sz="1200">
                <a:solidFill>
                  <a:srgbClr val="000000"/>
                </a:solidFill>
              </a:defRPr>
            </a:lvl1pPr>
          </a:lstStyle>
          <a:p>
            <a:r>
              <a:rPr lang="en-US" smtClean="0"/>
              <a:t>NSTAR, May 17 2011, Jefferson Lab</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r>
              <a:rPr lang="en-US" dirty="0" smtClean="0"/>
              <a:t>Williamsburg, VA                   </a:t>
            </a:r>
            <a:fld id="{B745C004-AECF-1B44-BB05-599F8CB84B7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image" Target="../media/image13.tiff"/><Relationship Id="rId5" Type="http://schemas.openxmlformats.org/officeDocument/2006/relationships/image" Target="../media/image14.gi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image" Target="../media/image13.tiff"/><Relationship Id="rId5" Type="http://schemas.openxmlformats.org/officeDocument/2006/relationships/image" Target="../media/image15.gi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quation10.bin"/><Relationship Id="rId4" Type="http://schemas.openxmlformats.org/officeDocument/2006/relationships/image" Target="../media/image17.gi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embeddings/Microsoft_Equation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quation11.bin"/><Relationship Id="rId5" Type="http://schemas.openxmlformats.org/officeDocument/2006/relationships/image" Target="../media/image25.gif"/><Relationship Id="rId6" Type="http://schemas.openxmlformats.org/officeDocument/2006/relationships/image" Target="../media/image26.gi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oleObject" Target="../embeddings/Microsoft_Equation12.bin"/><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oleObject" Target="../embeddings/Microsoft_Equation13.bin"/><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oleObject" Target="../embeddings/Microsoft_Equation14.bin"/><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quation15.bin"/><Relationship Id="rId4" Type="http://schemas.openxmlformats.org/officeDocument/2006/relationships/oleObject" Target="../embeddings/Microsoft_Equation16.bin"/><Relationship Id="rId5" Type="http://schemas.openxmlformats.org/officeDocument/2006/relationships/oleObject" Target="../embeddings/Microsoft_Equation17.bin"/><Relationship Id="rId6" Type="http://schemas.openxmlformats.org/officeDocument/2006/relationships/image" Target="../media/image34.gi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oleObject" Target="../embeddings/Microsoft_Equation18.bin"/><Relationship Id="rId5" Type="http://schemas.openxmlformats.org/officeDocument/2006/relationships/oleObject" Target="../embeddings/Microsoft_Equation19.bin"/><Relationship Id="rId6" Type="http://schemas.openxmlformats.org/officeDocument/2006/relationships/oleObject" Target="../embeddings/Microsoft_Equation20.bin"/><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4" Type="http://schemas.openxmlformats.org/officeDocument/2006/relationships/oleObject" Target="../embeddings/Microsoft_Equation21.bin"/><Relationship Id="rId5" Type="http://schemas.openxmlformats.org/officeDocument/2006/relationships/oleObject" Target="../embeddings/Microsoft_Equation22.bin"/><Relationship Id="rId6" Type="http://schemas.openxmlformats.org/officeDocument/2006/relationships/oleObject" Target="../embeddings/Microsoft_Equation23.bin"/><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oleObject" Target="../embeddings/Microsoft_Equation24.bin"/><Relationship Id="rId5" Type="http://schemas.openxmlformats.org/officeDocument/2006/relationships/oleObject" Target="../embeddings/Microsoft_Equation25.bin"/><Relationship Id="rId6" Type="http://schemas.openxmlformats.org/officeDocument/2006/relationships/oleObject" Target="../embeddings/Microsoft_Equation26.bin"/><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8.gif"/><Relationship Id="rId4" Type="http://schemas.openxmlformats.org/officeDocument/2006/relationships/oleObject" Target="../embeddings/Microsoft_Equation27.bin"/><Relationship Id="rId5" Type="http://schemas.openxmlformats.org/officeDocument/2006/relationships/oleObject" Target="../embeddings/Microsoft_Equation28.bin"/><Relationship Id="rId6" Type="http://schemas.openxmlformats.org/officeDocument/2006/relationships/oleObject" Target="../embeddings/Microsoft_Equation29.bin"/><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4" Type="http://schemas.openxmlformats.org/officeDocument/2006/relationships/oleObject" Target="../embeddings/Microsoft_Equation30.bin"/><Relationship Id="rId5" Type="http://schemas.openxmlformats.org/officeDocument/2006/relationships/oleObject" Target="../embeddings/Microsoft_Equation31.bin"/><Relationship Id="rId6" Type="http://schemas.openxmlformats.org/officeDocument/2006/relationships/oleObject" Target="../embeddings/Microsoft_Equation32.bin"/><Relationship Id="rId1" Type="http://schemas.openxmlformats.org/officeDocument/2006/relationships/vmlDrawing" Target="../drawings/vmlDrawing20.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gif"/><Relationship Id="rId4" Type="http://schemas.openxmlformats.org/officeDocument/2006/relationships/oleObject" Target="../embeddings/Microsoft_Equation33.bin"/><Relationship Id="rId5" Type="http://schemas.openxmlformats.org/officeDocument/2006/relationships/oleObject" Target="../embeddings/Microsoft_Equation34.bin"/><Relationship Id="rId6" Type="http://schemas.openxmlformats.org/officeDocument/2006/relationships/oleObject" Target="../embeddings/Microsoft_Equation35.bin"/><Relationship Id="rId1" Type="http://schemas.openxmlformats.org/officeDocument/2006/relationships/vmlDrawing" Target="../drawings/vmlDrawing21.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gif"/><Relationship Id="rId4" Type="http://schemas.openxmlformats.org/officeDocument/2006/relationships/oleObject" Target="../embeddings/Microsoft_Equation36.bin"/><Relationship Id="rId5" Type="http://schemas.openxmlformats.org/officeDocument/2006/relationships/oleObject" Target="../embeddings/Microsoft_Equation37.bin"/><Relationship Id="rId6" Type="http://schemas.openxmlformats.org/officeDocument/2006/relationships/oleObject" Target="../embeddings/Microsoft_Equation38.bin"/><Relationship Id="rId1" Type="http://schemas.openxmlformats.org/officeDocument/2006/relationships/vmlDrawing" Target="../drawings/vmlDrawing22.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gif"/><Relationship Id="rId4" Type="http://schemas.openxmlformats.org/officeDocument/2006/relationships/oleObject" Target="../embeddings/Microsoft_Equation39.bin"/><Relationship Id="rId5" Type="http://schemas.openxmlformats.org/officeDocument/2006/relationships/oleObject" Target="../embeddings/Microsoft_Equation40.bin"/><Relationship Id="rId6" Type="http://schemas.openxmlformats.org/officeDocument/2006/relationships/oleObject" Target="../embeddings/Microsoft_Equation41.bin"/><Relationship Id="rId1" Type="http://schemas.openxmlformats.org/officeDocument/2006/relationships/vmlDrawing" Target="../drawings/vmlDrawing23.v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oleObject" Target="../embeddings/Microsoft_Equation42.bin"/><Relationship Id="rId1" Type="http://schemas.openxmlformats.org/officeDocument/2006/relationships/vmlDrawing" Target="../drawings/vmlDrawing24.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oleObject" Target="../embeddings/Microsoft_Equation43.bin"/><Relationship Id="rId8" Type="http://schemas.openxmlformats.org/officeDocument/2006/relationships/oleObject" Target="../embeddings/Microsoft_Equation44.bin"/><Relationship Id="rId9" Type="http://schemas.openxmlformats.org/officeDocument/2006/relationships/oleObject" Target="../embeddings/Microsoft_Equation45.bin"/><Relationship Id="rId1" Type="http://schemas.openxmlformats.org/officeDocument/2006/relationships/vmlDrawing" Target="../drawings/vmlDrawing25.vml"/><Relationship Id="rId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tiff"/><Relationship Id="rId5" Type="http://schemas.openxmlformats.org/officeDocument/2006/relationships/oleObject" Target="../embeddings/Microsoft_Equation3.bin"/><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Equation46.bin"/><Relationship Id="rId4" Type="http://schemas.openxmlformats.org/officeDocument/2006/relationships/image" Target="../media/image38.gif"/><Relationship Id="rId1" Type="http://schemas.openxmlformats.org/officeDocument/2006/relationships/vmlDrawing" Target="../drawings/vmlDrawing26.vml"/><Relationship Id="rId2"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4.bin"/><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5.bin"/><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image" Target="../media/image6.jpeg"/><Relationship Id="rId5" Type="http://schemas.openxmlformats.org/officeDocument/2006/relationships/image" Target="../media/image7.tif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AutoShape 2"/>
          <p:cNvSpPr>
            <a:spLocks noGrp="1" noChangeArrowheads="1"/>
          </p:cNvSpPr>
          <p:nvPr>
            <p:ph type="title"/>
          </p:nvPr>
        </p:nvSpPr>
        <p:spPr/>
        <p:txBody>
          <a:bodyPr>
            <a:normAutofit fontScale="90000"/>
          </a:bodyPr>
          <a:lstStyle/>
          <a:p>
            <a:pPr algn="ctr"/>
            <a:r>
              <a:rPr lang="en-US" dirty="0">
                <a:solidFill>
                  <a:schemeClr val="bg1"/>
                </a:solidFill>
                <a:cs typeface="Arial" charset="0"/>
              </a:rPr>
              <a:t>Exclusive </a:t>
            </a:r>
            <a:r>
              <a:rPr lang="el-GR" dirty="0" smtClean="0">
                <a:solidFill>
                  <a:schemeClr val="bg1"/>
                </a:solidFill>
                <a:cs typeface="Arial" charset="0"/>
              </a:rPr>
              <a:t>π</a:t>
            </a:r>
            <a:r>
              <a:rPr lang="en-US" baseline="30000" dirty="0" smtClean="0">
                <a:solidFill>
                  <a:schemeClr val="bg1"/>
                </a:solidFill>
                <a:cs typeface="Arial" charset="0"/>
              </a:rPr>
              <a:t>0</a:t>
            </a:r>
            <a:r>
              <a:rPr lang="en-US" dirty="0" smtClean="0">
                <a:solidFill>
                  <a:schemeClr val="bg1"/>
                </a:solidFill>
                <a:cs typeface="Arial" charset="0"/>
              </a:rPr>
              <a:t> </a:t>
            </a:r>
            <a:r>
              <a:rPr lang="en-US" dirty="0" err="1" smtClean="0">
                <a:solidFill>
                  <a:schemeClr val="bg1"/>
                </a:solidFill>
                <a:cs typeface="Arial" charset="0"/>
              </a:rPr>
              <a:t>e</a:t>
            </a:r>
            <a:r>
              <a:rPr lang="en-US" dirty="0" err="1" smtClean="0">
                <a:solidFill>
                  <a:schemeClr val="bg1"/>
                </a:solidFill>
              </a:rPr>
              <a:t>lectroproduction</a:t>
            </a:r>
            <a:r>
              <a:rPr lang="en-US" dirty="0">
                <a:solidFill>
                  <a:schemeClr val="bg1"/>
                </a:solidFill>
              </a:rPr>
              <a:t/>
            </a:r>
            <a:br>
              <a:rPr lang="en-US" dirty="0">
                <a:solidFill>
                  <a:schemeClr val="bg1"/>
                </a:solidFill>
              </a:rPr>
            </a:br>
            <a:r>
              <a:rPr lang="en-US" dirty="0">
                <a:solidFill>
                  <a:schemeClr val="bg1"/>
                </a:solidFill>
              </a:rPr>
              <a:t>in the resonance </a:t>
            </a:r>
            <a:r>
              <a:rPr lang="en-US" dirty="0" smtClean="0">
                <a:solidFill>
                  <a:schemeClr val="bg1"/>
                </a:solidFill>
              </a:rPr>
              <a:t>region.</a:t>
            </a:r>
            <a:endParaRPr lang="en-US" dirty="0">
              <a:solidFill>
                <a:schemeClr val="bg1"/>
              </a:solidFill>
            </a:endParaRPr>
          </a:p>
        </p:txBody>
      </p:sp>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4098" name="Equation" r:id="rId4" imgW="114120" imgH="215640" progId="Equation.3">
              <p:embed/>
            </p:oleObj>
          </a:graphicData>
        </a:graphic>
      </p:graphicFrame>
      <p:sp>
        <p:nvSpPr>
          <p:cNvPr id="2053" name="Text Box 5"/>
          <p:cNvSpPr txBox="1">
            <a:spLocks noChangeArrowheads="1"/>
          </p:cNvSpPr>
          <p:nvPr/>
        </p:nvSpPr>
        <p:spPr bwMode="auto">
          <a:xfrm>
            <a:off x="1893518" y="2362269"/>
            <a:ext cx="5471270" cy="2349361"/>
          </a:xfrm>
          <a:prstGeom prst="rect">
            <a:avLst/>
          </a:prstGeom>
          <a:noFill/>
          <a:ln w="9525">
            <a:noFill/>
            <a:miter lim="800000"/>
            <a:headEnd/>
            <a:tailEnd/>
          </a:ln>
          <a:effectLst/>
        </p:spPr>
        <p:txBody>
          <a:bodyPr wrap="none">
            <a:spAutoFit/>
          </a:bodyPr>
          <a:lstStyle/>
          <a:p>
            <a:pPr algn="ctr"/>
            <a:r>
              <a:rPr lang="en-US" sz="2200" dirty="0" smtClean="0">
                <a:solidFill>
                  <a:srgbClr val="000000"/>
                </a:solidFill>
              </a:rPr>
              <a:t>Maurizio Ungaro, </a:t>
            </a:r>
            <a:r>
              <a:rPr lang="en-US" sz="2200" dirty="0" err="1">
                <a:solidFill>
                  <a:srgbClr val="000000"/>
                </a:solidFill>
              </a:rPr>
              <a:t>Kyungseon</a:t>
            </a:r>
            <a:r>
              <a:rPr lang="en-US" sz="2200" dirty="0">
                <a:solidFill>
                  <a:srgbClr val="000000"/>
                </a:solidFill>
              </a:rPr>
              <a:t> </a:t>
            </a:r>
            <a:r>
              <a:rPr lang="en-US" sz="2200" dirty="0" err="1" smtClean="0">
                <a:solidFill>
                  <a:srgbClr val="000000"/>
                </a:solidFill>
              </a:rPr>
              <a:t>Joo</a:t>
            </a:r>
            <a:r>
              <a:rPr lang="en-US" sz="2200" dirty="0" smtClean="0">
                <a:solidFill>
                  <a:srgbClr val="000000"/>
                </a:solidFill>
              </a:rPr>
              <a:t>, Nick Markov</a:t>
            </a:r>
          </a:p>
          <a:p>
            <a:pPr algn="ctr"/>
            <a:endParaRPr lang="en-US" sz="2200" baseline="30000" dirty="0" smtClean="0">
              <a:solidFill>
                <a:srgbClr val="000000"/>
              </a:solidFill>
            </a:endParaRPr>
          </a:p>
          <a:p>
            <a:pPr algn="ctr"/>
            <a:r>
              <a:rPr lang="en-US" sz="2200" dirty="0" smtClean="0">
                <a:solidFill>
                  <a:srgbClr val="000000"/>
                </a:solidFill>
              </a:rPr>
              <a:t>University </a:t>
            </a:r>
            <a:r>
              <a:rPr lang="en-US" sz="2200" dirty="0">
                <a:solidFill>
                  <a:srgbClr val="000000"/>
                </a:solidFill>
              </a:rPr>
              <a:t>of </a:t>
            </a:r>
            <a:r>
              <a:rPr lang="en-US" sz="2200" dirty="0" smtClean="0">
                <a:solidFill>
                  <a:srgbClr val="000000"/>
                </a:solidFill>
              </a:rPr>
              <a:t>Connecticut</a:t>
            </a:r>
          </a:p>
          <a:p>
            <a:pPr algn="ctr"/>
            <a:r>
              <a:rPr lang="en-US" sz="2200" dirty="0" smtClean="0">
                <a:solidFill>
                  <a:srgbClr val="000000"/>
                </a:solidFill>
              </a:rPr>
              <a:t>Jefferson Laboratory</a:t>
            </a:r>
          </a:p>
          <a:p>
            <a:pPr algn="ctr"/>
            <a:endParaRPr lang="en-US" sz="2200" dirty="0" smtClean="0">
              <a:solidFill>
                <a:srgbClr val="000000"/>
              </a:solidFill>
            </a:endParaRPr>
          </a:p>
          <a:p>
            <a:pPr algn="ctr"/>
            <a:endParaRPr lang="en-US" sz="2200" dirty="0" smtClean="0">
              <a:solidFill>
                <a:srgbClr val="000000"/>
              </a:solidFill>
            </a:endParaRPr>
          </a:p>
          <a:p>
            <a:pPr algn="ctr"/>
            <a:r>
              <a:rPr lang="en-US" sz="2200" dirty="0" smtClean="0">
                <a:solidFill>
                  <a:srgbClr val="000000"/>
                </a:solidFill>
              </a:rPr>
              <a:t>for the CLAS collaboration</a:t>
            </a:r>
          </a:p>
        </p:txBody>
      </p:sp>
      <p:sp>
        <p:nvSpPr>
          <p:cNvPr id="7" name="Slide Number Placeholder 6"/>
          <p:cNvSpPr>
            <a:spLocks noGrp="1"/>
          </p:cNvSpPr>
          <p:nvPr>
            <p:ph type="sldNum" sz="quarter" idx="12"/>
          </p:nvPr>
        </p:nvSpPr>
        <p:spPr/>
        <p:txBody>
          <a:bodyPr/>
          <a:lstStyle/>
          <a:p>
            <a:r>
              <a:rPr lang="en-US" dirty="0" smtClean="0"/>
              <a:t>1</a:t>
            </a:r>
          </a:p>
        </p:txBody>
      </p:sp>
      <p:sp>
        <p:nvSpPr>
          <p:cNvPr id="8" name="Footer Placeholder 7"/>
          <p:cNvSpPr>
            <a:spLocks noGrp="1"/>
          </p:cNvSpPr>
          <p:nvPr>
            <p:ph type="ftr" sz="quarter" idx="11"/>
          </p:nvPr>
        </p:nvSpPr>
        <p:spPr/>
        <p:txBody>
          <a:bodyPr/>
          <a:lstStyle/>
          <a:p>
            <a:r>
              <a:rPr lang="en-US" smtClean="0"/>
              <a:t>NSTAR, May 17 2011, Jefferson Lab</a:t>
            </a:r>
            <a:endParaRPr lang="en-US" dirty="0"/>
          </a:p>
        </p:txBody>
      </p:sp>
      <p:sp>
        <p:nvSpPr>
          <p:cNvPr id="9" name="Date Placeholder 8"/>
          <p:cNvSpPr>
            <a:spLocks noGrp="1"/>
          </p:cNvSpPr>
          <p:nvPr>
            <p:ph type="dt" sz="half" idx="10"/>
          </p:nvPr>
        </p:nvSpPr>
        <p:spPr/>
        <p:txBody>
          <a:bodyPr/>
          <a:lstStyle/>
          <a:p>
            <a:r>
              <a:rPr lang="en-US" smtClean="0"/>
              <a:t>M.Ungaro</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10</a:t>
            </a:fld>
            <a:endParaRPr lang="en-US"/>
          </a:p>
        </p:txBody>
      </p:sp>
      <p:pic>
        <p:nvPicPr>
          <p:cNvPr id="8" name="Picture 7" descr="Picture 5.jpg"/>
          <p:cNvPicPr>
            <a:picLocks noChangeAspect="1"/>
          </p:cNvPicPr>
          <p:nvPr/>
        </p:nvPicPr>
        <p:blipFill>
          <a:blip r:embed="rId2"/>
          <a:stretch>
            <a:fillRect/>
          </a:stretch>
        </p:blipFill>
        <p:spPr>
          <a:xfrm>
            <a:off x="3682477" y="1035050"/>
            <a:ext cx="5237927" cy="5080000"/>
          </a:xfrm>
          <a:prstGeom prst="rect">
            <a:avLst/>
          </a:prstGeom>
        </p:spPr>
      </p:pic>
      <p:sp>
        <p:nvSpPr>
          <p:cNvPr id="11"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
        <p:nvSpPr>
          <p:cNvPr id="10" name="TextBox 9"/>
          <p:cNvSpPr txBox="1"/>
          <p:nvPr/>
        </p:nvSpPr>
        <p:spPr>
          <a:xfrm>
            <a:off x="95347" y="1409700"/>
            <a:ext cx="3211135" cy="5262980"/>
          </a:xfrm>
          <a:prstGeom prst="rect">
            <a:avLst/>
          </a:prstGeom>
          <a:noFill/>
        </p:spPr>
        <p:txBody>
          <a:bodyPr wrap="none" rtlCol="0">
            <a:spAutoFit/>
          </a:bodyPr>
          <a:lstStyle/>
          <a:p>
            <a:pPr algn="ctr"/>
            <a:r>
              <a:rPr lang="en-US" sz="2400" dirty="0" smtClean="0">
                <a:solidFill>
                  <a:srgbClr val="000000"/>
                </a:solidFill>
              </a:rPr>
              <a:t>96 </a:t>
            </a:r>
            <a:r>
              <a:rPr lang="en-US" sz="2400" dirty="0" err="1" smtClean="0">
                <a:solidFill>
                  <a:srgbClr val="000000"/>
                </a:solidFill>
                <a:latin typeface="Symbol" charset="2"/>
                <a:cs typeface="Symbol" charset="2"/>
              </a:rPr>
              <a:t>f</a:t>
            </a:r>
            <a:r>
              <a:rPr lang="en-US" sz="2400" dirty="0" smtClean="0">
                <a:solidFill>
                  <a:srgbClr val="000000"/>
                </a:solidFill>
              </a:rPr>
              <a:t> bins</a:t>
            </a:r>
          </a:p>
          <a:p>
            <a:pPr algn="ctr"/>
            <a:r>
              <a:rPr lang="en-US" sz="2400" dirty="0" smtClean="0">
                <a:solidFill>
                  <a:srgbClr val="000000"/>
                </a:solidFill>
              </a:rPr>
              <a:t>200M Generated Events</a:t>
            </a:r>
          </a:p>
          <a:p>
            <a:pPr algn="ctr"/>
            <a:r>
              <a:rPr lang="en-US" sz="2400" dirty="0" smtClean="0">
                <a:solidFill>
                  <a:srgbClr val="000000"/>
                </a:solidFill>
              </a:rPr>
              <a:t>MAID2007</a:t>
            </a:r>
          </a:p>
          <a:p>
            <a:pPr algn="ctr"/>
            <a:r>
              <a:rPr lang="en-US" sz="2400" dirty="0" smtClean="0">
                <a:solidFill>
                  <a:srgbClr val="000000"/>
                </a:solidFill>
              </a:rPr>
              <a:t>AAO_RAD</a:t>
            </a:r>
          </a:p>
          <a:p>
            <a:endParaRPr lang="en-US" sz="2400" dirty="0" smtClean="0">
              <a:solidFill>
                <a:srgbClr val="000000"/>
              </a:solidFill>
            </a:endParaRPr>
          </a:p>
          <a:p>
            <a:pPr>
              <a:buClr>
                <a:srgbClr val="00FF00"/>
              </a:buClr>
              <a:buFont typeface="Wingdings" charset="2"/>
              <a:buChar char="ü"/>
            </a:pPr>
            <a:r>
              <a:rPr lang="en-US" dirty="0" smtClean="0">
                <a:solidFill>
                  <a:srgbClr val="000000"/>
                </a:solidFill>
              </a:rPr>
              <a:t> Electron ID</a:t>
            </a:r>
          </a:p>
          <a:p>
            <a:pPr>
              <a:buClr>
                <a:srgbClr val="00FF00"/>
              </a:buClr>
              <a:buFont typeface="Wingdings" charset="2"/>
              <a:buChar char="ü"/>
            </a:pPr>
            <a:r>
              <a:rPr lang="en-US" dirty="0" smtClean="0">
                <a:solidFill>
                  <a:srgbClr val="000000"/>
                </a:solidFill>
              </a:rPr>
              <a:t> Proton ID</a:t>
            </a:r>
          </a:p>
          <a:p>
            <a:pPr>
              <a:buClr>
                <a:srgbClr val="00FF00"/>
              </a:buClr>
              <a:buFont typeface="Wingdings" charset="2"/>
              <a:buChar char="ü"/>
            </a:pPr>
            <a:r>
              <a:rPr lang="en-US" dirty="0" smtClean="0">
                <a:solidFill>
                  <a:srgbClr val="000000"/>
                </a:solidFill>
              </a:rPr>
              <a:t> Vertex Correction, Selections</a:t>
            </a:r>
          </a:p>
          <a:p>
            <a:pPr>
              <a:buClr>
                <a:srgbClr val="00FF00"/>
              </a:buClr>
              <a:buFont typeface="Wingdings" charset="2"/>
              <a:buChar char="ü"/>
            </a:pPr>
            <a:r>
              <a:rPr lang="en-US" dirty="0" smtClean="0">
                <a:solidFill>
                  <a:srgbClr val="000000"/>
                </a:solidFill>
              </a:rPr>
              <a:t> Electron Fiducial Cut</a:t>
            </a:r>
          </a:p>
          <a:p>
            <a:pPr>
              <a:buClr>
                <a:srgbClr val="00FF00"/>
              </a:buClr>
              <a:buFont typeface="Wingdings" charset="2"/>
              <a:buChar char="ü"/>
            </a:pPr>
            <a:r>
              <a:rPr lang="en-US" dirty="0" smtClean="0">
                <a:solidFill>
                  <a:srgbClr val="000000"/>
                </a:solidFill>
              </a:rPr>
              <a:t> Proton Fiducial Cut</a:t>
            </a:r>
          </a:p>
          <a:p>
            <a:pPr>
              <a:buClr>
                <a:srgbClr val="00FF00"/>
              </a:buClr>
              <a:buFont typeface="Wingdings" charset="2"/>
              <a:buChar char="ü"/>
            </a:pPr>
            <a:r>
              <a:rPr lang="en-US" dirty="0" smtClean="0">
                <a:solidFill>
                  <a:srgbClr val="000000"/>
                </a:solidFill>
              </a:rPr>
              <a:t> Timing Resolution Match</a:t>
            </a:r>
          </a:p>
          <a:p>
            <a:pPr>
              <a:buClr>
                <a:srgbClr val="00FF00"/>
              </a:buClr>
              <a:buFont typeface="Wingdings" charset="2"/>
              <a:buChar char="ü"/>
            </a:pPr>
            <a:r>
              <a:rPr lang="en-US" dirty="0" smtClean="0">
                <a:solidFill>
                  <a:srgbClr val="000000"/>
                </a:solidFill>
              </a:rPr>
              <a:t> Momentum Resolution Match</a:t>
            </a:r>
          </a:p>
          <a:p>
            <a:pPr>
              <a:buClr>
                <a:srgbClr val="00FF00"/>
              </a:buClr>
              <a:buFont typeface="Wingdings" charset="2"/>
              <a:buChar char="ü"/>
            </a:pPr>
            <a:r>
              <a:rPr lang="en-US" dirty="0" smtClean="0">
                <a:solidFill>
                  <a:srgbClr val="000000"/>
                </a:solidFill>
              </a:rPr>
              <a:t> Drift Chamber Efficiencies</a:t>
            </a:r>
          </a:p>
          <a:p>
            <a:pPr>
              <a:buClr>
                <a:srgbClr val="00FF00"/>
              </a:buClr>
              <a:buFont typeface="Wingdings" charset="2"/>
              <a:buChar char="ü"/>
            </a:pPr>
            <a:r>
              <a:rPr lang="en-US" dirty="0" smtClean="0">
                <a:solidFill>
                  <a:srgbClr val="000000"/>
                </a:solidFill>
                <a:latin typeface="Symbol" charset="2"/>
                <a:cs typeface="Symbol" charset="2"/>
              </a:rPr>
              <a:t> p</a:t>
            </a:r>
            <a:r>
              <a:rPr lang="en-US" baseline="30000" dirty="0" smtClean="0">
                <a:solidFill>
                  <a:srgbClr val="000000"/>
                </a:solidFill>
              </a:rPr>
              <a:t>0</a:t>
            </a:r>
            <a:r>
              <a:rPr lang="en-US" dirty="0" smtClean="0">
                <a:solidFill>
                  <a:srgbClr val="000000"/>
                </a:solidFill>
              </a:rPr>
              <a:t> selection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329730" name="Equation" r:id="rId3" imgW="114120" imgH="215640" progId="Equation.3">
              <p:embed/>
            </p:oleObj>
          </a:graphicData>
        </a:graphic>
      </p:graphicFrame>
      <p:sp>
        <p:nvSpPr>
          <p:cNvPr id="4" name="Slide Number Placeholder 3"/>
          <p:cNvSpPr>
            <a:spLocks noGrp="1"/>
          </p:cNvSpPr>
          <p:nvPr>
            <p:ph type="sldNum" sz="quarter" idx="12"/>
          </p:nvPr>
        </p:nvSpPr>
        <p:spPr/>
        <p:txBody>
          <a:bodyPr/>
          <a:lstStyle/>
          <a:p>
            <a:fld id="{B745C004-AECF-1B44-BB05-599F8CB84B74}"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dirty="0"/>
          </a:p>
        </p:txBody>
      </p:sp>
      <p:sp>
        <p:nvSpPr>
          <p:cNvPr id="6" name="Date Placeholder 5"/>
          <p:cNvSpPr>
            <a:spLocks noGrp="1"/>
          </p:cNvSpPr>
          <p:nvPr>
            <p:ph type="dt" sz="half" idx="10"/>
          </p:nvPr>
        </p:nvSpPr>
        <p:spPr/>
        <p:txBody>
          <a:bodyPr/>
          <a:lstStyle/>
          <a:p>
            <a:r>
              <a:rPr lang="en-US" smtClean="0"/>
              <a:t>M.Ungaro</a:t>
            </a:r>
            <a:endParaRPr lang="en-US" dirty="0"/>
          </a:p>
        </p:txBody>
      </p:sp>
      <p:sp>
        <p:nvSpPr>
          <p:cNvPr id="7" name="Text Box 5"/>
          <p:cNvSpPr txBox="1">
            <a:spLocks noChangeArrowheads="1"/>
          </p:cNvSpPr>
          <p:nvPr/>
        </p:nvSpPr>
        <p:spPr bwMode="auto">
          <a:xfrm>
            <a:off x="457200" y="3032452"/>
            <a:ext cx="4800600" cy="2864504"/>
          </a:xfrm>
          <a:prstGeom prst="rect">
            <a:avLst/>
          </a:prstGeom>
          <a:noFill/>
          <a:ln w="9525">
            <a:noFill/>
            <a:round/>
            <a:headEnd/>
            <a:tailEnd/>
          </a:ln>
          <a:effectLst/>
        </p:spPr>
        <p:txBody>
          <a:bodyPr wrap="square" lIns="90000" tIns="46800" rIns="90000" bIns="46800">
            <a:prstTxWarp prst="textNoShape">
              <a:avLst/>
            </a:prstTxWarp>
            <a:spAutoFit/>
          </a:bodyPr>
          <a:lstStyle/>
          <a:p>
            <a:pPr algn="ctr">
              <a:lnSpc>
                <a:spcPct val="100000"/>
              </a:lnSpc>
              <a:buClr>
                <a:srgbClr val="006633"/>
              </a:buClr>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err="1" smtClean="0">
                <a:solidFill>
                  <a:srgbClr val="000000"/>
                </a:solidFill>
                <a:latin typeface="Calibri"/>
                <a:ea typeface="Luxi Sans" charset="0"/>
                <a:cs typeface="Calibri"/>
              </a:rPr>
              <a:t>exclurad</a:t>
            </a:r>
            <a:r>
              <a:rPr lang="en-GB" sz="3600" b="1" dirty="0" smtClean="0">
                <a:solidFill>
                  <a:srgbClr val="000000"/>
                </a:solidFill>
                <a:latin typeface="Calibri"/>
                <a:ea typeface="Luxi Sans" charset="0"/>
                <a:cs typeface="Calibri"/>
              </a:rPr>
              <a:t> </a:t>
            </a:r>
            <a:endParaRPr lang="en-GB" sz="3600" b="1" dirty="0">
              <a:solidFill>
                <a:srgbClr val="000000"/>
              </a:solidFill>
              <a:latin typeface="Calibri"/>
              <a:ea typeface="Luxi Sans" charset="0"/>
              <a:cs typeface="Calibri"/>
            </a:endParaRPr>
          </a:p>
          <a:p>
            <a:pPr algn="ctr">
              <a:lnSpc>
                <a:spcPct val="100000"/>
              </a:lnSpc>
              <a:buClr>
                <a:srgbClr val="006633"/>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000000"/>
                </a:solidFill>
                <a:latin typeface="Calibri"/>
                <a:ea typeface="Luxi Sans" charset="0"/>
                <a:cs typeface="Calibri"/>
              </a:rPr>
              <a:t>(</a:t>
            </a:r>
            <a:r>
              <a:rPr lang="en-GB" b="1" i="1" dirty="0" err="1">
                <a:solidFill>
                  <a:srgbClr val="000000"/>
                </a:solidFill>
                <a:latin typeface="Calibri"/>
                <a:ea typeface="Luxi Sans" charset="0"/>
                <a:cs typeface="Calibri"/>
              </a:rPr>
              <a:t>Afanasev</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Akushevich</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Burkert</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Joo</a:t>
            </a:r>
            <a:r>
              <a:rPr lang="en-GB" b="1" i="1" dirty="0">
                <a:solidFill>
                  <a:srgbClr val="000000"/>
                </a:solidFill>
                <a:latin typeface="Calibri"/>
                <a:ea typeface="Luxi Sans" charset="0"/>
                <a:cs typeface="Calibri"/>
              </a:rPr>
              <a:t>)</a:t>
            </a:r>
          </a:p>
          <a:p>
            <a:pPr algn="ctr">
              <a:lnSpc>
                <a:spcPct val="100000"/>
              </a:lnSpc>
              <a:buClr>
                <a:srgbClr val="006633"/>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00"/>
                </a:solidFill>
                <a:latin typeface="Calibri"/>
                <a:ea typeface="Luxi Sans" charset="0"/>
                <a:cs typeface="Calibri"/>
              </a:rPr>
              <a:t>Input:</a:t>
            </a:r>
            <a:r>
              <a:rPr lang="en-GB" b="1" dirty="0" smtClean="0">
                <a:solidFill>
                  <a:srgbClr val="000000"/>
                </a:solidFill>
                <a:latin typeface="Calibri"/>
                <a:ea typeface="Luxi Sans" charset="0"/>
                <a:cs typeface="Calibri"/>
              </a:rPr>
              <a:t> Exclusive cross </a:t>
            </a:r>
            <a:r>
              <a:rPr lang="en-GB" b="1" dirty="0">
                <a:solidFill>
                  <a:srgbClr val="000000"/>
                </a:solidFill>
                <a:latin typeface="Calibri"/>
                <a:ea typeface="Luxi Sans" charset="0"/>
                <a:cs typeface="Calibri"/>
              </a:rPr>
              <a:t>section</a:t>
            </a:r>
          </a:p>
          <a:p>
            <a:pPr>
              <a:lnSpc>
                <a:spcPct val="100000"/>
              </a:lnSpc>
              <a:buClr>
                <a:srgbClr val="006633"/>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No </a:t>
            </a:r>
            <a:r>
              <a:rPr lang="en-GB" b="1" dirty="0">
                <a:solidFill>
                  <a:srgbClr val="000000"/>
                </a:solidFill>
                <a:latin typeface="Calibri"/>
                <a:ea typeface="Luxi Sans" charset="0"/>
                <a:cs typeface="Calibri"/>
              </a:rPr>
              <a:t>peaking approximation</a:t>
            </a: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No </a:t>
            </a:r>
            <a:r>
              <a:rPr lang="en-GB" b="1" dirty="0">
                <a:solidFill>
                  <a:srgbClr val="000000"/>
                </a:solidFill>
                <a:latin typeface="Calibri"/>
                <a:ea typeface="Luxi Sans" charset="0"/>
                <a:cs typeface="Calibri"/>
              </a:rPr>
              <a:t>soft-hard photon discrimination</a:t>
            </a: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Radiation </a:t>
            </a:r>
            <a:r>
              <a:rPr lang="en-GB" b="1" dirty="0">
                <a:solidFill>
                  <a:srgbClr val="000000"/>
                </a:solidFill>
                <a:latin typeface="Calibri"/>
                <a:ea typeface="Luxi Sans" charset="0"/>
                <a:cs typeface="Calibri"/>
              </a:rPr>
              <a:t>of 4 SF with angular dependence of each </a:t>
            </a:r>
            <a:r>
              <a:rPr lang="en-GB" b="1" dirty="0" smtClean="0">
                <a:solidFill>
                  <a:srgbClr val="000000"/>
                </a:solidFill>
                <a:latin typeface="Calibri"/>
                <a:ea typeface="Luxi Sans" charset="0"/>
                <a:cs typeface="Calibri"/>
              </a:rPr>
              <a:t>one (</a:t>
            </a:r>
            <a:r>
              <a:rPr lang="en-GB" b="1" dirty="0">
                <a:solidFill>
                  <a:srgbClr val="000000"/>
                </a:solidFill>
                <a:latin typeface="Calibri"/>
                <a:ea typeface="Luxi Sans" charset="0"/>
                <a:cs typeface="Calibri"/>
              </a:rPr>
              <a:t>exclusive </a:t>
            </a:r>
            <a:r>
              <a:rPr lang="en-GB" b="1" dirty="0" smtClean="0">
                <a:solidFill>
                  <a:srgbClr val="000000"/>
                </a:solidFill>
                <a:latin typeface="Calibri"/>
                <a:ea typeface="Luxi Sans" charset="0"/>
                <a:cs typeface="Calibri"/>
              </a:rPr>
              <a:t>electro-production</a:t>
            </a:r>
            <a:r>
              <a:rPr lang="en-GB" b="1" dirty="0">
                <a:solidFill>
                  <a:srgbClr val="000000"/>
                </a:solidFill>
                <a:latin typeface="Calibri"/>
                <a:ea typeface="Luxi Sans" charset="0"/>
                <a:cs typeface="Calibri"/>
              </a:rPr>
              <a:t>)</a:t>
            </a:r>
          </a:p>
          <a:p>
            <a:pPr algn="ctr">
              <a:lnSpc>
                <a:spcPct val="100000"/>
              </a:lnSpc>
              <a:buClr>
                <a:srgbClr val="996600"/>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000000"/>
              </a:solidFill>
              <a:latin typeface="Calibri"/>
              <a:ea typeface="Luxi Sans" charset="0"/>
              <a:cs typeface="Calibri"/>
            </a:endParaRPr>
          </a:p>
        </p:txBody>
      </p:sp>
      <p:sp>
        <p:nvSpPr>
          <p:cNvPr id="8" name="TextBox 7"/>
          <p:cNvSpPr txBox="1"/>
          <p:nvPr/>
        </p:nvSpPr>
        <p:spPr>
          <a:xfrm>
            <a:off x="457200" y="1567190"/>
            <a:ext cx="3148243"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err="1" smtClean="0">
                <a:solidFill>
                  <a:srgbClr val="000000"/>
                </a:solidFill>
              </a:rPr>
              <a:t>Radiative</a:t>
            </a:r>
            <a:r>
              <a:rPr lang="en-US" sz="2800" dirty="0" smtClean="0">
                <a:solidFill>
                  <a:srgbClr val="000000"/>
                </a:solidFill>
              </a:rPr>
              <a:t> Correction</a:t>
            </a:r>
            <a:endParaRPr lang="en-US" sz="2800" dirty="0">
              <a:solidFill>
                <a:srgbClr val="000000"/>
              </a:solidFill>
            </a:endParaRPr>
          </a:p>
        </p:txBody>
      </p:sp>
      <p:pic>
        <p:nvPicPr>
          <p:cNvPr id="9" name="Picture 8" descr="afan.tiff"/>
          <p:cNvPicPr>
            <a:picLocks noChangeAspect="1"/>
          </p:cNvPicPr>
          <p:nvPr/>
        </p:nvPicPr>
        <p:blipFill>
          <a:blip r:embed="rId4"/>
          <a:srcRect l="9937" t="20162" r="53764" b="37842"/>
          <a:stretch>
            <a:fillRect/>
          </a:stretch>
        </p:blipFill>
        <p:spPr>
          <a:xfrm>
            <a:off x="5638800" y="1058766"/>
            <a:ext cx="2819400" cy="2478184"/>
          </a:xfrm>
          <a:prstGeom prst="rect">
            <a:avLst/>
          </a:prstGeom>
        </p:spPr>
      </p:pic>
      <p:pic>
        <p:nvPicPr>
          <p:cNvPr id="10" name="Picture 9" descr="rad_cor_thetaphi_vcut0.08_W_1.29_Q2_3.50.gif"/>
          <p:cNvPicPr>
            <a:picLocks noChangeAspect="1"/>
          </p:cNvPicPr>
          <p:nvPr/>
        </p:nvPicPr>
        <p:blipFill>
          <a:blip r:embed="rId5"/>
          <a:srcRect l="1493" t="67315" r="50822" b="6018"/>
          <a:stretch>
            <a:fillRect/>
          </a:stretch>
        </p:blipFill>
        <p:spPr>
          <a:xfrm>
            <a:off x="5638800" y="3886200"/>
            <a:ext cx="2947757" cy="1828800"/>
          </a:xfrm>
          <a:prstGeom prst="rect">
            <a:avLst/>
          </a:prstGeom>
        </p:spPr>
      </p:pic>
      <p:sp>
        <p:nvSpPr>
          <p:cNvPr id="11" name="TextBox 10"/>
          <p:cNvSpPr txBox="1"/>
          <p:nvPr/>
        </p:nvSpPr>
        <p:spPr>
          <a:xfrm>
            <a:off x="6680200" y="5726668"/>
            <a:ext cx="914245" cy="369332"/>
          </a:xfrm>
          <a:prstGeom prst="rect">
            <a:avLst/>
          </a:prstGeom>
          <a:noFill/>
        </p:spPr>
        <p:txBody>
          <a:bodyPr wrap="none" rtlCol="0">
            <a:spAutoFit/>
          </a:bodyPr>
          <a:lstStyle/>
          <a:p>
            <a:r>
              <a:rPr lang="en-US" dirty="0" smtClean="0">
                <a:solidFill>
                  <a:srgbClr val="000000"/>
                </a:solidFill>
              </a:rPr>
              <a:t>W=1.29</a:t>
            </a:r>
            <a:endParaRPr lang="en-US" dirty="0">
              <a:solidFill>
                <a:srgbClr val="000000"/>
              </a:solidFill>
            </a:endParaRPr>
          </a:p>
        </p:txBody>
      </p:sp>
      <p:cxnSp>
        <p:nvCxnSpPr>
          <p:cNvPr id="13" name="Straight Arrow Connector 12"/>
          <p:cNvCxnSpPr/>
          <p:nvPr/>
        </p:nvCxnSpPr>
        <p:spPr>
          <a:xfrm rot="5400000" flipH="1" flipV="1">
            <a:off x="6247606" y="3199606"/>
            <a:ext cx="1066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330754" name="Equation" r:id="rId3" imgW="114120" imgH="215640" progId="Equation.3">
              <p:embed/>
            </p:oleObj>
          </a:graphicData>
        </a:graphic>
      </p:graphicFrame>
      <p:sp>
        <p:nvSpPr>
          <p:cNvPr id="4" name="Slide Number Placeholder 3"/>
          <p:cNvSpPr>
            <a:spLocks noGrp="1"/>
          </p:cNvSpPr>
          <p:nvPr>
            <p:ph type="sldNum" sz="quarter" idx="12"/>
          </p:nvPr>
        </p:nvSpPr>
        <p:spPr/>
        <p:txBody>
          <a:bodyPr/>
          <a:lstStyle/>
          <a:p>
            <a:fld id="{B745C004-AECF-1B44-BB05-599F8CB84B74}"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dirty="0"/>
          </a:p>
        </p:txBody>
      </p:sp>
      <p:sp>
        <p:nvSpPr>
          <p:cNvPr id="6" name="Date Placeholder 5"/>
          <p:cNvSpPr>
            <a:spLocks noGrp="1"/>
          </p:cNvSpPr>
          <p:nvPr>
            <p:ph type="dt" sz="half" idx="10"/>
          </p:nvPr>
        </p:nvSpPr>
        <p:spPr/>
        <p:txBody>
          <a:bodyPr/>
          <a:lstStyle/>
          <a:p>
            <a:r>
              <a:rPr lang="en-US" smtClean="0"/>
              <a:t>M.Ungaro</a:t>
            </a:r>
            <a:endParaRPr lang="en-US" dirty="0"/>
          </a:p>
        </p:txBody>
      </p:sp>
      <p:sp>
        <p:nvSpPr>
          <p:cNvPr id="7" name="Text Box 5"/>
          <p:cNvSpPr txBox="1">
            <a:spLocks noChangeArrowheads="1"/>
          </p:cNvSpPr>
          <p:nvPr/>
        </p:nvSpPr>
        <p:spPr bwMode="auto">
          <a:xfrm>
            <a:off x="457200" y="3032452"/>
            <a:ext cx="4800600" cy="2864504"/>
          </a:xfrm>
          <a:prstGeom prst="rect">
            <a:avLst/>
          </a:prstGeom>
          <a:noFill/>
          <a:ln w="9525">
            <a:noFill/>
            <a:round/>
            <a:headEnd/>
            <a:tailEnd/>
          </a:ln>
          <a:effectLst/>
        </p:spPr>
        <p:txBody>
          <a:bodyPr wrap="square" lIns="90000" tIns="46800" rIns="90000" bIns="46800">
            <a:prstTxWarp prst="textNoShape">
              <a:avLst/>
            </a:prstTxWarp>
            <a:spAutoFit/>
          </a:bodyPr>
          <a:lstStyle/>
          <a:p>
            <a:pPr algn="ctr">
              <a:lnSpc>
                <a:spcPct val="100000"/>
              </a:lnSpc>
              <a:buClr>
                <a:srgbClr val="006633"/>
              </a:buClr>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err="1" smtClean="0">
                <a:solidFill>
                  <a:srgbClr val="000000"/>
                </a:solidFill>
                <a:latin typeface="Calibri"/>
                <a:ea typeface="Luxi Sans" charset="0"/>
                <a:cs typeface="Calibri"/>
              </a:rPr>
              <a:t>exclurad</a:t>
            </a:r>
            <a:r>
              <a:rPr lang="en-GB" sz="3600" b="1" dirty="0" smtClean="0">
                <a:solidFill>
                  <a:srgbClr val="000000"/>
                </a:solidFill>
                <a:latin typeface="Calibri"/>
                <a:ea typeface="Luxi Sans" charset="0"/>
                <a:cs typeface="Calibri"/>
              </a:rPr>
              <a:t> </a:t>
            </a:r>
            <a:endParaRPr lang="en-GB" sz="3600" b="1" dirty="0">
              <a:solidFill>
                <a:srgbClr val="000000"/>
              </a:solidFill>
              <a:latin typeface="Calibri"/>
              <a:ea typeface="Luxi Sans" charset="0"/>
              <a:cs typeface="Calibri"/>
            </a:endParaRPr>
          </a:p>
          <a:p>
            <a:pPr algn="ctr">
              <a:lnSpc>
                <a:spcPct val="100000"/>
              </a:lnSpc>
              <a:buClr>
                <a:srgbClr val="006633"/>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000000"/>
                </a:solidFill>
                <a:latin typeface="Calibri"/>
                <a:ea typeface="Luxi Sans" charset="0"/>
                <a:cs typeface="Calibri"/>
              </a:rPr>
              <a:t>(</a:t>
            </a:r>
            <a:r>
              <a:rPr lang="en-GB" b="1" i="1" dirty="0" err="1">
                <a:solidFill>
                  <a:srgbClr val="000000"/>
                </a:solidFill>
                <a:latin typeface="Calibri"/>
                <a:ea typeface="Luxi Sans" charset="0"/>
                <a:cs typeface="Calibri"/>
              </a:rPr>
              <a:t>Afanasev</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Akushevich</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Burkert</a:t>
            </a:r>
            <a:r>
              <a:rPr lang="en-GB" b="1" i="1" dirty="0">
                <a:solidFill>
                  <a:srgbClr val="000000"/>
                </a:solidFill>
                <a:latin typeface="Calibri"/>
                <a:ea typeface="Luxi Sans" charset="0"/>
                <a:cs typeface="Calibri"/>
              </a:rPr>
              <a:t>, </a:t>
            </a:r>
            <a:r>
              <a:rPr lang="en-GB" b="1" i="1" dirty="0" err="1">
                <a:solidFill>
                  <a:srgbClr val="000000"/>
                </a:solidFill>
                <a:latin typeface="Calibri"/>
                <a:ea typeface="Luxi Sans" charset="0"/>
                <a:cs typeface="Calibri"/>
              </a:rPr>
              <a:t>Joo</a:t>
            </a:r>
            <a:r>
              <a:rPr lang="en-GB" b="1" i="1" dirty="0">
                <a:solidFill>
                  <a:srgbClr val="000000"/>
                </a:solidFill>
                <a:latin typeface="Calibri"/>
                <a:ea typeface="Luxi Sans" charset="0"/>
                <a:cs typeface="Calibri"/>
              </a:rPr>
              <a:t>)</a:t>
            </a:r>
          </a:p>
          <a:p>
            <a:pPr algn="ctr">
              <a:lnSpc>
                <a:spcPct val="100000"/>
              </a:lnSpc>
              <a:buClr>
                <a:srgbClr val="006633"/>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00"/>
                </a:solidFill>
                <a:latin typeface="Calibri"/>
                <a:ea typeface="Luxi Sans" charset="0"/>
                <a:cs typeface="Calibri"/>
              </a:rPr>
              <a:t>Input:</a:t>
            </a:r>
            <a:r>
              <a:rPr lang="en-GB" b="1" dirty="0" smtClean="0">
                <a:solidFill>
                  <a:srgbClr val="000000"/>
                </a:solidFill>
                <a:latin typeface="Calibri"/>
                <a:ea typeface="Luxi Sans" charset="0"/>
                <a:cs typeface="Calibri"/>
              </a:rPr>
              <a:t> Exclusive cross </a:t>
            </a:r>
            <a:r>
              <a:rPr lang="en-GB" b="1" dirty="0">
                <a:solidFill>
                  <a:srgbClr val="000000"/>
                </a:solidFill>
                <a:latin typeface="Calibri"/>
                <a:ea typeface="Luxi Sans" charset="0"/>
                <a:cs typeface="Calibri"/>
              </a:rPr>
              <a:t>section</a:t>
            </a:r>
          </a:p>
          <a:p>
            <a:pPr>
              <a:lnSpc>
                <a:spcPct val="100000"/>
              </a:lnSpc>
              <a:buClr>
                <a:srgbClr val="006633"/>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No </a:t>
            </a:r>
            <a:r>
              <a:rPr lang="en-GB" b="1" dirty="0">
                <a:solidFill>
                  <a:srgbClr val="000000"/>
                </a:solidFill>
                <a:latin typeface="Calibri"/>
                <a:ea typeface="Luxi Sans" charset="0"/>
                <a:cs typeface="Calibri"/>
              </a:rPr>
              <a:t>peaking approximation</a:t>
            </a: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No </a:t>
            </a:r>
            <a:r>
              <a:rPr lang="en-GB" b="1" dirty="0">
                <a:solidFill>
                  <a:srgbClr val="000000"/>
                </a:solidFill>
                <a:latin typeface="Calibri"/>
                <a:ea typeface="Luxi Sans" charset="0"/>
                <a:cs typeface="Calibri"/>
              </a:rPr>
              <a:t>soft-hard photon discrimination</a:t>
            </a:r>
            <a:endParaRPr lang="en-GB" b="1" dirty="0" smtClean="0">
              <a:solidFill>
                <a:srgbClr val="000000"/>
              </a:solidFill>
              <a:latin typeface="Calibri"/>
              <a:ea typeface="Luxi Sans" charset="0"/>
              <a:cs typeface="Calibri"/>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Calibri"/>
                <a:ea typeface="Luxi Sans" charset="0"/>
                <a:cs typeface="Calibri"/>
              </a:rPr>
              <a:t> Radiation </a:t>
            </a:r>
            <a:r>
              <a:rPr lang="en-GB" b="1" dirty="0">
                <a:solidFill>
                  <a:srgbClr val="000000"/>
                </a:solidFill>
                <a:latin typeface="Calibri"/>
                <a:ea typeface="Luxi Sans" charset="0"/>
                <a:cs typeface="Calibri"/>
              </a:rPr>
              <a:t>of 4 SF with angular dependence of each </a:t>
            </a:r>
            <a:r>
              <a:rPr lang="en-GB" b="1" dirty="0" smtClean="0">
                <a:solidFill>
                  <a:srgbClr val="000000"/>
                </a:solidFill>
                <a:latin typeface="Calibri"/>
                <a:ea typeface="Luxi Sans" charset="0"/>
                <a:cs typeface="Calibri"/>
              </a:rPr>
              <a:t>one (</a:t>
            </a:r>
            <a:r>
              <a:rPr lang="en-GB" b="1" dirty="0">
                <a:solidFill>
                  <a:srgbClr val="000000"/>
                </a:solidFill>
                <a:latin typeface="Calibri"/>
                <a:ea typeface="Luxi Sans" charset="0"/>
                <a:cs typeface="Calibri"/>
              </a:rPr>
              <a:t>exclusive </a:t>
            </a:r>
            <a:r>
              <a:rPr lang="en-GB" b="1" dirty="0" smtClean="0">
                <a:solidFill>
                  <a:srgbClr val="000000"/>
                </a:solidFill>
                <a:latin typeface="Calibri"/>
                <a:ea typeface="Luxi Sans" charset="0"/>
                <a:cs typeface="Calibri"/>
              </a:rPr>
              <a:t>electro-production</a:t>
            </a:r>
            <a:r>
              <a:rPr lang="en-GB" b="1" dirty="0">
                <a:solidFill>
                  <a:srgbClr val="000000"/>
                </a:solidFill>
                <a:latin typeface="Calibri"/>
                <a:ea typeface="Luxi Sans" charset="0"/>
                <a:cs typeface="Calibri"/>
              </a:rPr>
              <a:t>)</a:t>
            </a:r>
          </a:p>
          <a:p>
            <a:pPr algn="ctr">
              <a:lnSpc>
                <a:spcPct val="100000"/>
              </a:lnSpc>
              <a:buClr>
                <a:srgbClr val="996600"/>
              </a:buClr>
              <a:buFont typeface="Lucida Consol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000000"/>
              </a:solidFill>
              <a:latin typeface="Calibri"/>
              <a:ea typeface="Luxi Sans" charset="0"/>
              <a:cs typeface="Calibri"/>
            </a:endParaRPr>
          </a:p>
        </p:txBody>
      </p:sp>
      <p:sp>
        <p:nvSpPr>
          <p:cNvPr id="8" name="TextBox 7"/>
          <p:cNvSpPr txBox="1"/>
          <p:nvPr/>
        </p:nvSpPr>
        <p:spPr>
          <a:xfrm>
            <a:off x="457200" y="1567190"/>
            <a:ext cx="3148243"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err="1" smtClean="0">
                <a:solidFill>
                  <a:srgbClr val="000000"/>
                </a:solidFill>
              </a:rPr>
              <a:t>Radiative</a:t>
            </a:r>
            <a:r>
              <a:rPr lang="en-US" sz="2800" dirty="0" smtClean="0">
                <a:solidFill>
                  <a:srgbClr val="000000"/>
                </a:solidFill>
              </a:rPr>
              <a:t> Correction</a:t>
            </a:r>
            <a:endParaRPr lang="en-US" sz="2800" dirty="0">
              <a:solidFill>
                <a:srgbClr val="000000"/>
              </a:solidFill>
            </a:endParaRPr>
          </a:p>
        </p:txBody>
      </p:sp>
      <p:pic>
        <p:nvPicPr>
          <p:cNvPr id="9" name="Picture 8" descr="afan.tiff"/>
          <p:cNvPicPr>
            <a:picLocks noChangeAspect="1"/>
          </p:cNvPicPr>
          <p:nvPr/>
        </p:nvPicPr>
        <p:blipFill>
          <a:blip r:embed="rId4"/>
          <a:srcRect l="9937" t="20162" r="53764" b="37842"/>
          <a:stretch>
            <a:fillRect/>
          </a:stretch>
        </p:blipFill>
        <p:spPr>
          <a:xfrm>
            <a:off x="5638800" y="1058766"/>
            <a:ext cx="2819400" cy="2478184"/>
          </a:xfrm>
          <a:prstGeom prst="rect">
            <a:avLst/>
          </a:prstGeom>
        </p:spPr>
      </p:pic>
      <p:sp>
        <p:nvSpPr>
          <p:cNvPr id="11" name="TextBox 10"/>
          <p:cNvSpPr txBox="1"/>
          <p:nvPr/>
        </p:nvSpPr>
        <p:spPr>
          <a:xfrm>
            <a:off x="6680200" y="5726668"/>
            <a:ext cx="914245" cy="369332"/>
          </a:xfrm>
          <a:prstGeom prst="rect">
            <a:avLst/>
          </a:prstGeom>
          <a:noFill/>
        </p:spPr>
        <p:txBody>
          <a:bodyPr wrap="none" rtlCol="0">
            <a:spAutoFit/>
          </a:bodyPr>
          <a:lstStyle/>
          <a:p>
            <a:r>
              <a:rPr lang="en-US" dirty="0" smtClean="0">
                <a:solidFill>
                  <a:srgbClr val="000000"/>
                </a:solidFill>
              </a:rPr>
              <a:t>W=1.63</a:t>
            </a:r>
            <a:endParaRPr lang="en-US" dirty="0">
              <a:solidFill>
                <a:srgbClr val="000000"/>
              </a:solidFill>
            </a:endParaRPr>
          </a:p>
        </p:txBody>
      </p:sp>
      <p:cxnSp>
        <p:nvCxnSpPr>
          <p:cNvPr id="13" name="Straight Arrow Connector 12"/>
          <p:cNvCxnSpPr/>
          <p:nvPr/>
        </p:nvCxnSpPr>
        <p:spPr>
          <a:xfrm rot="5400000" flipH="1" flipV="1">
            <a:off x="7238206" y="3199606"/>
            <a:ext cx="1066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descr="rad_cor_thetaphi_vcut0.08_W_1.63_Q2_3.50.gif"/>
          <p:cNvPicPr>
            <a:picLocks noChangeAspect="1"/>
          </p:cNvPicPr>
          <p:nvPr/>
        </p:nvPicPr>
        <p:blipFill>
          <a:blip r:embed="rId5"/>
          <a:srcRect l="3698" t="67106" r="50976" b="5385"/>
          <a:stretch>
            <a:fillRect/>
          </a:stretch>
        </p:blipFill>
        <p:spPr>
          <a:xfrm>
            <a:off x="5638800" y="3840162"/>
            <a:ext cx="2801937" cy="1886506"/>
          </a:xfrm>
          <a:prstGeom prst="rect">
            <a:avLst/>
          </a:prstGeom>
        </p:spPr>
      </p:pic>
      <p:sp>
        <p:nvSpPr>
          <p:cNvPr id="16"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5C004-AECF-1B44-BB05-599F8CB84B74}"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dirty="0"/>
          </a:p>
        </p:txBody>
      </p:sp>
      <p:sp>
        <p:nvSpPr>
          <p:cNvPr id="6" name="Date Placeholder 5"/>
          <p:cNvSpPr>
            <a:spLocks noGrp="1"/>
          </p:cNvSpPr>
          <p:nvPr>
            <p:ph type="dt" sz="half" idx="10"/>
          </p:nvPr>
        </p:nvSpPr>
        <p:spPr/>
        <p:txBody>
          <a:bodyPr/>
          <a:lstStyle/>
          <a:p>
            <a:r>
              <a:rPr lang="en-US" smtClean="0"/>
              <a:t>M.Ungaro</a:t>
            </a:r>
            <a:endParaRPr lang="en-US" dirty="0"/>
          </a:p>
        </p:txBody>
      </p:sp>
      <p:grpSp>
        <p:nvGrpSpPr>
          <p:cNvPr id="28" name="Group 27"/>
          <p:cNvGrpSpPr/>
          <p:nvPr/>
        </p:nvGrpSpPr>
        <p:grpSpPr>
          <a:xfrm>
            <a:off x="457200" y="1592296"/>
            <a:ext cx="8458200" cy="4175984"/>
            <a:chOff x="762000" y="2040439"/>
            <a:chExt cx="8007879" cy="3643773"/>
          </a:xfrm>
        </p:grpSpPr>
        <p:grpSp>
          <p:nvGrpSpPr>
            <p:cNvPr id="2" name="Group 17"/>
            <p:cNvGrpSpPr/>
            <p:nvPr/>
          </p:nvGrpSpPr>
          <p:grpSpPr>
            <a:xfrm>
              <a:off x="762000" y="2386032"/>
              <a:ext cx="3505200" cy="1584455"/>
              <a:chOff x="457200" y="1001037"/>
              <a:chExt cx="3505200" cy="1584455"/>
            </a:xfrm>
          </p:grpSpPr>
          <p:sp>
            <p:nvSpPr>
              <p:cNvPr id="7" name="TextBox 6"/>
              <p:cNvSpPr txBox="1"/>
              <p:nvPr/>
            </p:nvSpPr>
            <p:spPr>
              <a:xfrm>
                <a:off x="457200" y="1001037"/>
                <a:ext cx="2813591" cy="1584455"/>
              </a:xfrm>
              <a:prstGeom prst="rect">
                <a:avLst/>
              </a:prstGeom>
              <a:noFill/>
            </p:spPr>
            <p:txBody>
              <a:bodyPr wrap="square" rtlCol="0">
                <a:spAutoFit/>
              </a:bodyPr>
              <a:lstStyle/>
              <a:p>
                <a:r>
                  <a:rPr lang="en-US" sz="1400" dirty="0" smtClean="0">
                    <a:solidFill>
                      <a:srgbClr val="FFFF00"/>
                    </a:solidFill>
                  </a:rPr>
                  <a:t>Normalization check:</a:t>
                </a:r>
              </a:p>
              <a:p>
                <a:pPr>
                  <a:buClr>
                    <a:srgbClr val="FFFF00"/>
                  </a:buClr>
                  <a:buFont typeface="Wingdings" charset="2"/>
                  <a:buChar char="ü"/>
                </a:pPr>
                <a:r>
                  <a:rPr lang="en-US" sz="1400" dirty="0" smtClean="0">
                    <a:solidFill>
                      <a:srgbClr val="000000"/>
                    </a:solidFill>
                  </a:rPr>
                  <a:t> Good electron PID, </a:t>
                </a:r>
                <a:r>
                  <a:rPr lang="en-US" sz="1400" dirty="0" err="1" smtClean="0">
                    <a:solidFill>
                      <a:srgbClr val="000000"/>
                    </a:solidFill>
                  </a:rPr>
                  <a:t>fiducial</a:t>
                </a:r>
                <a:r>
                  <a:rPr lang="en-US" sz="1400" dirty="0" smtClean="0">
                    <a:solidFill>
                      <a:srgbClr val="000000"/>
                    </a:solidFill>
                  </a:rPr>
                  <a:t> cut</a:t>
                </a:r>
              </a:p>
              <a:p>
                <a:pPr>
                  <a:buClr>
                    <a:srgbClr val="FFFF00"/>
                  </a:buClr>
                  <a:buFont typeface="Wingdings" charset="2"/>
                  <a:buChar char="ü"/>
                </a:pPr>
                <a:r>
                  <a:rPr lang="en-US" sz="1400" dirty="0" smtClean="0">
                    <a:solidFill>
                      <a:srgbClr val="000000"/>
                    </a:solidFill>
                  </a:rPr>
                  <a:t> Good acceptance from simulation</a:t>
                </a:r>
              </a:p>
              <a:p>
                <a:pPr>
                  <a:buClr>
                    <a:srgbClr val="FFFF00"/>
                  </a:buClr>
                  <a:buFont typeface="Wingdings" charset="2"/>
                  <a:buChar char="ü"/>
                </a:pPr>
                <a:r>
                  <a:rPr lang="en-US" sz="1400" dirty="0" smtClean="0">
                    <a:solidFill>
                      <a:srgbClr val="000000"/>
                    </a:solidFill>
                  </a:rPr>
                  <a:t> Vertex Correction, Cuts</a:t>
                </a:r>
              </a:p>
              <a:p>
                <a:pPr>
                  <a:buClr>
                    <a:srgbClr val="FFFF00"/>
                  </a:buClr>
                  <a:buFont typeface="Wingdings" charset="2"/>
                  <a:buChar char="ü"/>
                </a:pPr>
                <a:r>
                  <a:rPr lang="en-US" sz="1400" dirty="0" smtClean="0">
                    <a:solidFill>
                      <a:srgbClr val="000000"/>
                    </a:solidFill>
                  </a:rPr>
                  <a:t> Kinematic Corrections</a:t>
                </a:r>
              </a:p>
              <a:p>
                <a:pPr>
                  <a:buClr>
                    <a:srgbClr val="FFFF00"/>
                  </a:buClr>
                  <a:buFont typeface="Wingdings" charset="2"/>
                  <a:buChar char="ü"/>
                </a:pPr>
                <a:r>
                  <a:rPr lang="en-US" sz="1400" dirty="0" smtClean="0">
                    <a:solidFill>
                      <a:srgbClr val="000000"/>
                    </a:solidFill>
                  </a:rPr>
                  <a:t> Elastic Scattering</a:t>
                </a:r>
              </a:p>
              <a:p>
                <a:pPr>
                  <a:buClr>
                    <a:srgbClr val="FFFF00"/>
                  </a:buClr>
                  <a:buFont typeface="Wingdings" charset="2"/>
                  <a:buChar char="ü"/>
                </a:pPr>
                <a:r>
                  <a:rPr lang="en-US" sz="1400" dirty="0" smtClean="0">
                    <a:solidFill>
                      <a:srgbClr val="000000"/>
                    </a:solidFill>
                  </a:rPr>
                  <a:t> Inclusive scattering</a:t>
                </a:r>
              </a:p>
              <a:p>
                <a:pPr lvl="1">
                  <a:buClr>
                    <a:srgbClr val="FFFF00"/>
                  </a:buClr>
                  <a:buFont typeface="Wingdings" charset="2"/>
                  <a:buChar char="§"/>
                </a:pPr>
                <a:endParaRPr lang="en-US" sz="1400" dirty="0" smtClean="0">
                  <a:solidFill>
                    <a:srgbClr val="000000"/>
                  </a:solidFill>
                </a:endParaRPr>
              </a:p>
            </p:txBody>
          </p:sp>
          <p:cxnSp>
            <p:nvCxnSpPr>
              <p:cNvPr id="12" name="Straight Connector 11"/>
              <p:cNvCxnSpPr/>
              <p:nvPr/>
            </p:nvCxnSpPr>
            <p:spPr>
              <a:xfrm>
                <a:off x="2514600" y="2049236"/>
                <a:ext cx="14478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pic>
          <p:nvPicPr>
            <p:cNvPr id="17" name="Picture 16" descr="INEL.gif"/>
            <p:cNvPicPr>
              <a:picLocks noChangeAspect="1"/>
            </p:cNvPicPr>
            <p:nvPr/>
          </p:nvPicPr>
          <p:blipFill>
            <a:blip r:embed="rId2"/>
            <a:stretch>
              <a:fillRect/>
            </a:stretch>
          </p:blipFill>
          <p:spPr>
            <a:xfrm>
              <a:off x="4386164" y="2040439"/>
              <a:ext cx="4383715" cy="3397819"/>
            </a:xfrm>
            <a:prstGeom prst="rect">
              <a:avLst/>
            </a:prstGeom>
          </p:spPr>
        </p:pic>
        <p:grpSp>
          <p:nvGrpSpPr>
            <p:cNvPr id="30" name="Group 29"/>
            <p:cNvGrpSpPr/>
            <p:nvPr/>
          </p:nvGrpSpPr>
          <p:grpSpPr>
            <a:xfrm>
              <a:off x="2819400" y="4636860"/>
              <a:ext cx="1243136" cy="1047352"/>
              <a:chOff x="2411679" y="4636860"/>
              <a:chExt cx="1243136" cy="1047352"/>
            </a:xfrm>
          </p:grpSpPr>
          <p:sp>
            <p:nvSpPr>
              <p:cNvPr id="26" name="TextBox 25"/>
              <p:cNvSpPr txBox="1"/>
              <p:nvPr/>
            </p:nvSpPr>
            <p:spPr>
              <a:xfrm>
                <a:off x="2411679" y="4636860"/>
                <a:ext cx="1243136" cy="1047352"/>
              </a:xfrm>
              <a:prstGeom prst="rect">
                <a:avLst/>
              </a:prstGeom>
              <a:noFill/>
            </p:spPr>
            <p:txBody>
              <a:bodyPr wrap="square" rtlCol="0">
                <a:spAutoFit/>
              </a:bodyPr>
              <a:lstStyle/>
              <a:p>
                <a:pPr>
                  <a:buClr>
                    <a:schemeClr val="bg1"/>
                  </a:buClr>
                  <a:buFont typeface="Wingdings" charset="2"/>
                  <a:buChar char="§"/>
                </a:pPr>
                <a:r>
                  <a:rPr lang="en-US" dirty="0" smtClean="0">
                    <a:solidFill>
                      <a:srgbClr val="000000"/>
                    </a:solidFill>
                  </a:rPr>
                  <a:t> Data</a:t>
                </a:r>
              </a:p>
              <a:p>
                <a:r>
                  <a:rPr lang="en-US" dirty="0" smtClean="0">
                    <a:solidFill>
                      <a:srgbClr val="000000"/>
                    </a:solidFill>
                  </a:rPr>
                  <a:t>        Keppel</a:t>
                </a:r>
              </a:p>
              <a:p>
                <a:r>
                  <a:rPr lang="en-US" dirty="0" smtClean="0">
                    <a:solidFill>
                      <a:srgbClr val="000000"/>
                    </a:solidFill>
                  </a:rPr>
                  <a:t>        </a:t>
                </a:r>
                <a:r>
                  <a:rPr lang="en-US" dirty="0" err="1" smtClean="0">
                    <a:solidFill>
                      <a:srgbClr val="000000"/>
                    </a:solidFill>
                  </a:rPr>
                  <a:t>Brasse</a:t>
                </a:r>
                <a:endParaRPr lang="en-US" dirty="0" smtClean="0">
                  <a:solidFill>
                    <a:srgbClr val="000000"/>
                  </a:solidFill>
                </a:endParaRPr>
              </a:p>
              <a:p>
                <a:endParaRPr lang="en-US" dirty="0">
                  <a:solidFill>
                    <a:srgbClr val="000000"/>
                  </a:solidFill>
                </a:endParaRPr>
              </a:p>
            </p:txBody>
          </p:sp>
          <p:cxnSp>
            <p:nvCxnSpPr>
              <p:cNvPr id="27" name="Straight Connector 26"/>
              <p:cNvCxnSpPr/>
              <p:nvPr/>
            </p:nvCxnSpPr>
            <p:spPr>
              <a:xfrm>
                <a:off x="2411679" y="5105813"/>
                <a:ext cx="407721" cy="15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411679" y="5305279"/>
                <a:ext cx="407721"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grpSp>
      <p:sp>
        <p:nvSpPr>
          <p:cNvPr id="38"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328706" name="Equation" r:id="rId3" imgW="114120" imgH="215640" progId="Equation.3">
              <p:embed/>
            </p:oleObj>
          </a:graphicData>
        </a:graphic>
      </p:graphicFrame>
      <p:sp>
        <p:nvSpPr>
          <p:cNvPr id="4" name="Slide Number Placeholder 3"/>
          <p:cNvSpPr>
            <a:spLocks noGrp="1"/>
          </p:cNvSpPr>
          <p:nvPr>
            <p:ph type="sldNum" sz="quarter" idx="12"/>
          </p:nvPr>
        </p:nvSpPr>
        <p:spPr/>
        <p:txBody>
          <a:bodyPr/>
          <a:lstStyle/>
          <a:p>
            <a:fld id="{B745C004-AECF-1B44-BB05-599F8CB84B74}"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dirty="0"/>
          </a:p>
        </p:txBody>
      </p:sp>
      <p:sp>
        <p:nvSpPr>
          <p:cNvPr id="6" name="Date Placeholder 5"/>
          <p:cNvSpPr>
            <a:spLocks noGrp="1"/>
          </p:cNvSpPr>
          <p:nvPr>
            <p:ph type="dt" sz="half" idx="10"/>
          </p:nvPr>
        </p:nvSpPr>
        <p:spPr/>
        <p:txBody>
          <a:bodyPr/>
          <a:lstStyle/>
          <a:p>
            <a:r>
              <a:rPr lang="en-US" smtClean="0"/>
              <a:t>M.Ungaro</a:t>
            </a:r>
            <a:endParaRPr lang="en-US" dirty="0"/>
          </a:p>
        </p:txBody>
      </p:sp>
      <p:sp>
        <p:nvSpPr>
          <p:cNvPr id="18" name="TextBox 17"/>
          <p:cNvSpPr txBox="1"/>
          <p:nvPr/>
        </p:nvSpPr>
        <p:spPr>
          <a:xfrm>
            <a:off x="4953000" y="1676400"/>
            <a:ext cx="407721" cy="369332"/>
          </a:xfrm>
          <a:prstGeom prst="rect">
            <a:avLst/>
          </a:prstGeom>
          <a:noFill/>
        </p:spPr>
        <p:txBody>
          <a:bodyPr wrap="none" rtlCol="0">
            <a:spAutoFit/>
          </a:bodyPr>
          <a:lstStyle/>
          <a:p>
            <a:r>
              <a:rPr lang="en-US" dirty="0" smtClean="0">
                <a:solidFill>
                  <a:srgbClr val="000000"/>
                </a:solidFill>
              </a:rPr>
              <a:t>S1</a:t>
            </a:r>
            <a:endParaRPr lang="en-US" dirty="0">
              <a:solidFill>
                <a:srgbClr val="000000"/>
              </a:solidFill>
            </a:endParaRPr>
          </a:p>
        </p:txBody>
      </p:sp>
      <p:sp>
        <p:nvSpPr>
          <p:cNvPr id="19" name="TextBox 18"/>
          <p:cNvSpPr txBox="1"/>
          <p:nvPr/>
        </p:nvSpPr>
        <p:spPr>
          <a:xfrm>
            <a:off x="7059879" y="1676400"/>
            <a:ext cx="407721" cy="369332"/>
          </a:xfrm>
          <a:prstGeom prst="rect">
            <a:avLst/>
          </a:prstGeom>
          <a:noFill/>
        </p:spPr>
        <p:txBody>
          <a:bodyPr wrap="none" rtlCol="0">
            <a:spAutoFit/>
          </a:bodyPr>
          <a:lstStyle/>
          <a:p>
            <a:r>
              <a:rPr lang="en-US" dirty="0" smtClean="0">
                <a:solidFill>
                  <a:srgbClr val="000000"/>
                </a:solidFill>
              </a:rPr>
              <a:t>S2</a:t>
            </a:r>
            <a:endParaRPr lang="en-US" dirty="0">
              <a:solidFill>
                <a:srgbClr val="000000"/>
              </a:solidFill>
            </a:endParaRPr>
          </a:p>
        </p:txBody>
      </p:sp>
      <p:sp>
        <p:nvSpPr>
          <p:cNvPr id="20" name="TextBox 19"/>
          <p:cNvSpPr txBox="1"/>
          <p:nvPr/>
        </p:nvSpPr>
        <p:spPr>
          <a:xfrm>
            <a:off x="4953000" y="3101848"/>
            <a:ext cx="407721" cy="369332"/>
          </a:xfrm>
          <a:prstGeom prst="rect">
            <a:avLst/>
          </a:prstGeom>
          <a:noFill/>
        </p:spPr>
        <p:txBody>
          <a:bodyPr wrap="none" rtlCol="0">
            <a:spAutoFit/>
          </a:bodyPr>
          <a:lstStyle/>
          <a:p>
            <a:r>
              <a:rPr lang="en-US" dirty="0" smtClean="0">
                <a:solidFill>
                  <a:srgbClr val="000000"/>
                </a:solidFill>
              </a:rPr>
              <a:t>S3</a:t>
            </a:r>
            <a:endParaRPr lang="en-US" dirty="0">
              <a:solidFill>
                <a:srgbClr val="000000"/>
              </a:solidFill>
            </a:endParaRPr>
          </a:p>
        </p:txBody>
      </p:sp>
      <p:sp>
        <p:nvSpPr>
          <p:cNvPr id="21" name="TextBox 20"/>
          <p:cNvSpPr txBox="1"/>
          <p:nvPr/>
        </p:nvSpPr>
        <p:spPr>
          <a:xfrm>
            <a:off x="4953000" y="4484460"/>
            <a:ext cx="407721" cy="369332"/>
          </a:xfrm>
          <a:prstGeom prst="rect">
            <a:avLst/>
          </a:prstGeom>
          <a:noFill/>
        </p:spPr>
        <p:txBody>
          <a:bodyPr wrap="none" rtlCol="0">
            <a:spAutoFit/>
          </a:bodyPr>
          <a:lstStyle/>
          <a:p>
            <a:r>
              <a:rPr lang="en-US" dirty="0" smtClean="0">
                <a:solidFill>
                  <a:srgbClr val="000000"/>
                </a:solidFill>
              </a:rPr>
              <a:t>S5</a:t>
            </a:r>
            <a:endParaRPr lang="en-US" dirty="0">
              <a:solidFill>
                <a:srgbClr val="000000"/>
              </a:solidFill>
            </a:endParaRPr>
          </a:p>
        </p:txBody>
      </p:sp>
      <p:sp>
        <p:nvSpPr>
          <p:cNvPr id="22" name="TextBox 21"/>
          <p:cNvSpPr txBox="1"/>
          <p:nvPr/>
        </p:nvSpPr>
        <p:spPr>
          <a:xfrm>
            <a:off x="7059879" y="4484460"/>
            <a:ext cx="407721" cy="369332"/>
          </a:xfrm>
          <a:prstGeom prst="rect">
            <a:avLst/>
          </a:prstGeom>
          <a:noFill/>
        </p:spPr>
        <p:txBody>
          <a:bodyPr wrap="none" rtlCol="0">
            <a:spAutoFit/>
          </a:bodyPr>
          <a:lstStyle/>
          <a:p>
            <a:r>
              <a:rPr lang="en-US" dirty="0" smtClean="0">
                <a:solidFill>
                  <a:srgbClr val="000000"/>
                </a:solidFill>
              </a:rPr>
              <a:t>S6</a:t>
            </a:r>
            <a:endParaRPr lang="en-US" dirty="0">
              <a:solidFill>
                <a:srgbClr val="000000"/>
              </a:solidFill>
            </a:endParaRPr>
          </a:p>
        </p:txBody>
      </p:sp>
      <p:sp>
        <p:nvSpPr>
          <p:cNvPr id="25" name="TextBox 24"/>
          <p:cNvSpPr txBox="1"/>
          <p:nvPr/>
        </p:nvSpPr>
        <p:spPr>
          <a:xfrm>
            <a:off x="7059879" y="3101848"/>
            <a:ext cx="407721" cy="369332"/>
          </a:xfrm>
          <a:prstGeom prst="rect">
            <a:avLst/>
          </a:prstGeom>
          <a:noFill/>
        </p:spPr>
        <p:txBody>
          <a:bodyPr wrap="none" rtlCol="0">
            <a:spAutoFit/>
          </a:bodyPr>
          <a:lstStyle/>
          <a:p>
            <a:r>
              <a:rPr lang="en-US" dirty="0" smtClean="0">
                <a:solidFill>
                  <a:srgbClr val="000000"/>
                </a:solidFill>
              </a:rPr>
              <a:t>S4</a:t>
            </a:r>
            <a:endParaRPr lang="en-US" dirty="0">
              <a:solidFill>
                <a:srgbClr val="000000"/>
              </a:solidFill>
            </a:endParaRPr>
          </a:p>
        </p:txBody>
      </p:sp>
      <p:grpSp>
        <p:nvGrpSpPr>
          <p:cNvPr id="2" name="Group 27"/>
          <p:cNvGrpSpPr/>
          <p:nvPr/>
        </p:nvGrpSpPr>
        <p:grpSpPr>
          <a:xfrm>
            <a:off x="457200" y="1380077"/>
            <a:ext cx="8020050" cy="4392252"/>
            <a:chOff x="533400" y="1426066"/>
            <a:chExt cx="8020050" cy="4392252"/>
          </a:xfrm>
        </p:grpSpPr>
        <p:grpSp>
          <p:nvGrpSpPr>
            <p:cNvPr id="3" name="Group 17"/>
            <p:cNvGrpSpPr/>
            <p:nvPr/>
          </p:nvGrpSpPr>
          <p:grpSpPr>
            <a:xfrm>
              <a:off x="533400" y="2040107"/>
              <a:ext cx="3733800" cy="1815882"/>
              <a:chOff x="228600" y="655112"/>
              <a:chExt cx="3733800" cy="1815882"/>
            </a:xfrm>
          </p:grpSpPr>
          <p:sp>
            <p:nvSpPr>
              <p:cNvPr id="7" name="TextBox 6"/>
              <p:cNvSpPr txBox="1"/>
              <p:nvPr/>
            </p:nvSpPr>
            <p:spPr>
              <a:xfrm>
                <a:off x="228600" y="655112"/>
                <a:ext cx="2813591" cy="1815882"/>
              </a:xfrm>
              <a:prstGeom prst="rect">
                <a:avLst/>
              </a:prstGeom>
              <a:noFill/>
            </p:spPr>
            <p:txBody>
              <a:bodyPr wrap="none" rtlCol="0">
                <a:spAutoFit/>
              </a:bodyPr>
              <a:lstStyle/>
              <a:p>
                <a:r>
                  <a:rPr lang="en-US" sz="1400" dirty="0" smtClean="0">
                    <a:solidFill>
                      <a:srgbClr val="FFFF00"/>
                    </a:solidFill>
                  </a:rPr>
                  <a:t>Normalization check:</a:t>
                </a:r>
              </a:p>
              <a:p>
                <a:pPr>
                  <a:buClr>
                    <a:srgbClr val="FFFF00"/>
                  </a:buClr>
                  <a:buFont typeface="Wingdings" charset="2"/>
                  <a:buChar char="ü"/>
                </a:pPr>
                <a:r>
                  <a:rPr lang="en-US" sz="1400" dirty="0" smtClean="0">
                    <a:solidFill>
                      <a:srgbClr val="000000"/>
                    </a:solidFill>
                  </a:rPr>
                  <a:t> Good electron PID, </a:t>
                </a:r>
                <a:r>
                  <a:rPr lang="en-US" sz="1400" dirty="0" err="1" smtClean="0">
                    <a:solidFill>
                      <a:srgbClr val="000000"/>
                    </a:solidFill>
                  </a:rPr>
                  <a:t>fiducial</a:t>
                </a:r>
                <a:r>
                  <a:rPr lang="en-US" sz="1400" dirty="0" smtClean="0">
                    <a:solidFill>
                      <a:srgbClr val="000000"/>
                    </a:solidFill>
                  </a:rPr>
                  <a:t> cut</a:t>
                </a:r>
              </a:p>
              <a:p>
                <a:pPr>
                  <a:buClr>
                    <a:srgbClr val="FFFF00"/>
                  </a:buClr>
                  <a:buFont typeface="Wingdings" charset="2"/>
                  <a:buChar char="ü"/>
                </a:pPr>
                <a:r>
                  <a:rPr lang="en-US" sz="1400" dirty="0" smtClean="0">
                    <a:solidFill>
                      <a:srgbClr val="000000"/>
                    </a:solidFill>
                  </a:rPr>
                  <a:t> Good acceptance from simulation</a:t>
                </a:r>
              </a:p>
              <a:p>
                <a:pPr>
                  <a:buClr>
                    <a:srgbClr val="FFFF00"/>
                  </a:buClr>
                  <a:buFont typeface="Wingdings" charset="2"/>
                  <a:buChar char="ü"/>
                </a:pPr>
                <a:r>
                  <a:rPr lang="en-US" sz="1400" dirty="0" smtClean="0">
                    <a:solidFill>
                      <a:srgbClr val="000000"/>
                    </a:solidFill>
                  </a:rPr>
                  <a:t> Vertex Correction, Cuts</a:t>
                </a:r>
              </a:p>
              <a:p>
                <a:pPr>
                  <a:buClr>
                    <a:srgbClr val="FFFF00"/>
                  </a:buClr>
                  <a:buFont typeface="Wingdings" charset="2"/>
                  <a:buChar char="ü"/>
                </a:pPr>
                <a:r>
                  <a:rPr lang="en-US" sz="1400" dirty="0" smtClean="0">
                    <a:solidFill>
                      <a:srgbClr val="000000"/>
                    </a:solidFill>
                  </a:rPr>
                  <a:t> Kinematic Corrections</a:t>
                </a:r>
              </a:p>
              <a:p>
                <a:pPr>
                  <a:buClr>
                    <a:srgbClr val="FFFF00"/>
                  </a:buClr>
                  <a:buFont typeface="Wingdings" charset="2"/>
                  <a:buChar char="ü"/>
                </a:pPr>
                <a:r>
                  <a:rPr lang="en-US" sz="1400" dirty="0" smtClean="0">
                    <a:solidFill>
                      <a:srgbClr val="000000"/>
                    </a:solidFill>
                  </a:rPr>
                  <a:t> Elastic Scattering</a:t>
                </a:r>
              </a:p>
              <a:p>
                <a:pPr>
                  <a:buClr>
                    <a:srgbClr val="FFFF00"/>
                  </a:buClr>
                  <a:buFont typeface="Wingdings" charset="2"/>
                  <a:buChar char="ü"/>
                </a:pPr>
                <a:r>
                  <a:rPr lang="en-US" sz="1400" dirty="0" smtClean="0">
                    <a:solidFill>
                      <a:srgbClr val="000000"/>
                    </a:solidFill>
                  </a:rPr>
                  <a:t> Inclusive scattering</a:t>
                </a:r>
              </a:p>
              <a:p>
                <a:pPr lvl="1">
                  <a:buClr>
                    <a:srgbClr val="FFFF00"/>
                  </a:buClr>
                  <a:buFont typeface="Wingdings" charset="2"/>
                  <a:buChar char="§"/>
                </a:pPr>
                <a:endParaRPr lang="en-US" sz="1400" dirty="0" smtClean="0">
                  <a:solidFill>
                    <a:srgbClr val="000000"/>
                  </a:solidFill>
                </a:endParaRPr>
              </a:p>
            </p:txBody>
          </p:sp>
          <p:cxnSp>
            <p:nvCxnSpPr>
              <p:cNvPr id="12" name="Straight Connector 11"/>
              <p:cNvCxnSpPr/>
              <p:nvPr/>
            </p:nvCxnSpPr>
            <p:spPr>
              <a:xfrm>
                <a:off x="2514600" y="2049236"/>
                <a:ext cx="14478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pic>
          <p:nvPicPr>
            <p:cNvPr id="17" name="Picture 16" descr="INEL.gif"/>
            <p:cNvPicPr>
              <a:picLocks noChangeAspect="1"/>
            </p:cNvPicPr>
            <p:nvPr/>
          </p:nvPicPr>
          <p:blipFill>
            <a:blip r:embed="rId4"/>
            <a:srcRect l="9443" t="31895" r="18164" b="14676"/>
            <a:stretch>
              <a:fillRect/>
            </a:stretch>
          </p:blipFill>
          <p:spPr>
            <a:xfrm>
              <a:off x="4514850" y="1426066"/>
              <a:ext cx="4038600" cy="4221768"/>
            </a:xfrm>
            <a:prstGeom prst="rect">
              <a:avLst/>
            </a:prstGeom>
          </p:spPr>
        </p:pic>
        <p:grpSp>
          <p:nvGrpSpPr>
            <p:cNvPr id="8" name="Group 29"/>
            <p:cNvGrpSpPr/>
            <p:nvPr/>
          </p:nvGrpSpPr>
          <p:grpSpPr>
            <a:xfrm>
              <a:off x="2743200" y="4617989"/>
              <a:ext cx="1243136" cy="1200329"/>
              <a:chOff x="2335479" y="4617989"/>
              <a:chExt cx="1243136" cy="1200329"/>
            </a:xfrm>
          </p:grpSpPr>
          <p:sp>
            <p:nvSpPr>
              <p:cNvPr id="26" name="TextBox 25"/>
              <p:cNvSpPr txBox="1"/>
              <p:nvPr/>
            </p:nvSpPr>
            <p:spPr>
              <a:xfrm>
                <a:off x="2335479" y="4617989"/>
                <a:ext cx="1243136" cy="1200329"/>
              </a:xfrm>
              <a:prstGeom prst="rect">
                <a:avLst/>
              </a:prstGeom>
              <a:noFill/>
            </p:spPr>
            <p:txBody>
              <a:bodyPr wrap="none" rtlCol="0">
                <a:spAutoFit/>
              </a:bodyPr>
              <a:lstStyle/>
              <a:p>
                <a:pPr>
                  <a:buClr>
                    <a:srgbClr val="FF0000"/>
                  </a:buClr>
                  <a:buFont typeface="Wingdings" charset="2"/>
                  <a:buChar char="§"/>
                </a:pPr>
                <a:r>
                  <a:rPr lang="en-US" dirty="0" smtClean="0">
                    <a:solidFill>
                      <a:srgbClr val="000000"/>
                    </a:solidFill>
                  </a:rPr>
                  <a:t> Data</a:t>
                </a:r>
              </a:p>
              <a:p>
                <a:r>
                  <a:rPr lang="en-US" dirty="0" smtClean="0">
                    <a:solidFill>
                      <a:srgbClr val="000000"/>
                    </a:solidFill>
                  </a:rPr>
                  <a:t>        Keppel</a:t>
                </a:r>
              </a:p>
              <a:p>
                <a:r>
                  <a:rPr lang="en-US" dirty="0" smtClean="0">
                    <a:solidFill>
                      <a:srgbClr val="000000"/>
                    </a:solidFill>
                  </a:rPr>
                  <a:t>        </a:t>
                </a:r>
                <a:r>
                  <a:rPr lang="en-US" dirty="0" err="1" smtClean="0">
                    <a:solidFill>
                      <a:srgbClr val="000000"/>
                    </a:solidFill>
                  </a:rPr>
                  <a:t>Brasse</a:t>
                </a:r>
                <a:endParaRPr lang="en-US" dirty="0" smtClean="0">
                  <a:solidFill>
                    <a:srgbClr val="000000"/>
                  </a:solidFill>
                </a:endParaRPr>
              </a:p>
              <a:p>
                <a:endParaRPr lang="en-US" dirty="0">
                  <a:solidFill>
                    <a:srgbClr val="000000"/>
                  </a:solidFill>
                </a:endParaRPr>
              </a:p>
            </p:txBody>
          </p:sp>
          <p:cxnSp>
            <p:nvCxnSpPr>
              <p:cNvPr id="27" name="Straight Connector 26"/>
              <p:cNvCxnSpPr/>
              <p:nvPr/>
            </p:nvCxnSpPr>
            <p:spPr>
              <a:xfrm>
                <a:off x="2411679" y="5128080"/>
                <a:ext cx="407721"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411679" y="5368020"/>
                <a:ext cx="407721" cy="1588"/>
              </a:xfrm>
              <a:prstGeom prst="line">
                <a:avLst/>
              </a:prstGeom>
              <a:ln>
                <a:solidFill>
                  <a:srgbClr val="D84BC3"/>
                </a:solidFill>
              </a:ln>
            </p:spPr>
            <p:style>
              <a:lnRef idx="2">
                <a:schemeClr val="accent1"/>
              </a:lnRef>
              <a:fillRef idx="0">
                <a:schemeClr val="accent1"/>
              </a:fillRef>
              <a:effectRef idx="1">
                <a:schemeClr val="accent1"/>
              </a:effectRef>
              <a:fontRef idx="minor">
                <a:schemeClr val="tx1"/>
              </a:fontRef>
            </p:style>
          </p:cxnSp>
        </p:grpSp>
      </p:grpSp>
      <p:sp>
        <p:nvSpPr>
          <p:cNvPr id="31" name="TextBox 30"/>
          <p:cNvSpPr txBox="1"/>
          <p:nvPr/>
        </p:nvSpPr>
        <p:spPr>
          <a:xfrm>
            <a:off x="5674969" y="2578100"/>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2" name="TextBox 31"/>
          <p:cNvSpPr txBox="1"/>
          <p:nvPr/>
        </p:nvSpPr>
        <p:spPr>
          <a:xfrm>
            <a:off x="5674969" y="3997523"/>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3" name="TextBox 32"/>
          <p:cNvSpPr txBox="1"/>
          <p:nvPr/>
        </p:nvSpPr>
        <p:spPr>
          <a:xfrm>
            <a:off x="5674969" y="5407223"/>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4" name="TextBox 33"/>
          <p:cNvSpPr txBox="1"/>
          <p:nvPr/>
        </p:nvSpPr>
        <p:spPr>
          <a:xfrm>
            <a:off x="7757769" y="2578100"/>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5" name="TextBox 34"/>
          <p:cNvSpPr txBox="1"/>
          <p:nvPr/>
        </p:nvSpPr>
        <p:spPr>
          <a:xfrm>
            <a:off x="7757769" y="3997523"/>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6" name="TextBox 35"/>
          <p:cNvSpPr txBox="1"/>
          <p:nvPr/>
        </p:nvSpPr>
        <p:spPr>
          <a:xfrm>
            <a:off x="7757769" y="5407223"/>
            <a:ext cx="840131" cy="307777"/>
          </a:xfrm>
          <a:prstGeom prst="rect">
            <a:avLst/>
          </a:prstGeom>
          <a:noFill/>
        </p:spPr>
        <p:txBody>
          <a:bodyPr wrap="none" rtlCol="0">
            <a:spAutoFit/>
          </a:bodyPr>
          <a:lstStyle/>
          <a:p>
            <a:r>
              <a:rPr lang="en-US" sz="1400" dirty="0" smtClean="0">
                <a:solidFill>
                  <a:srgbClr val="000000"/>
                </a:solidFill>
              </a:rPr>
              <a:t>W  [</a:t>
            </a:r>
            <a:r>
              <a:rPr lang="en-US" sz="1400" dirty="0" err="1" smtClean="0">
                <a:solidFill>
                  <a:srgbClr val="000000"/>
                </a:solidFill>
              </a:rPr>
              <a:t>GeV</a:t>
            </a:r>
            <a:r>
              <a:rPr lang="en-US" sz="1400" dirty="0" smtClean="0">
                <a:solidFill>
                  <a:srgbClr val="000000"/>
                </a:solidFill>
              </a:rPr>
              <a:t>]</a:t>
            </a:r>
            <a:endParaRPr lang="en-US" sz="1400" dirty="0">
              <a:solidFill>
                <a:srgbClr val="000000"/>
              </a:solidFill>
            </a:endParaRPr>
          </a:p>
        </p:txBody>
      </p:sp>
      <p:sp>
        <p:nvSpPr>
          <p:cNvPr id="38"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15</a:t>
            </a:fld>
            <a:endParaRPr lang="en-US"/>
          </a:p>
        </p:txBody>
      </p:sp>
      <p:pic>
        <p:nvPicPr>
          <p:cNvPr id="13" name="Picture 12"/>
          <p:cNvPicPr>
            <a:picLocks noChangeAspect="1"/>
          </p:cNvPicPr>
          <p:nvPr/>
        </p:nvPicPr>
        <p:blipFill>
          <a:blip r:embed="rId2"/>
          <a:srcRect l="5385" t="5860"/>
          <a:stretch>
            <a:fillRect/>
          </a:stretch>
        </p:blipFill>
        <p:spPr>
          <a:xfrm>
            <a:off x="1981200" y="1246561"/>
            <a:ext cx="4495800" cy="2792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p:cNvSpPr/>
          <p:nvPr/>
        </p:nvSpPr>
        <p:spPr>
          <a:xfrm>
            <a:off x="2286000" y="4191000"/>
            <a:ext cx="4267200" cy="1754327"/>
          </a:xfrm>
          <a:prstGeom prst="rect">
            <a:avLst/>
          </a:prstGeom>
        </p:spPr>
        <p:txBody>
          <a:bodyPr wrap="square">
            <a:spAutoFit/>
          </a:bodyPr>
          <a:lstStyle/>
          <a:p>
            <a:r>
              <a:rPr lang="en-US" dirty="0" smtClean="0">
                <a:solidFill>
                  <a:srgbClr val="000000"/>
                </a:solidFill>
                <a:latin typeface="Tahoma"/>
              </a:rPr>
              <a:t>Variable</a:t>
            </a:r>
            <a:r>
              <a:rPr lang="en-US" dirty="0" smtClean="0">
                <a:solidFill>
                  <a:srgbClr val="000000"/>
                </a:solidFill>
                <a:latin typeface="Tahoma"/>
              </a:rPr>
              <a:t>	   Bin size 	 bins</a:t>
            </a:r>
          </a:p>
          <a:p>
            <a:r>
              <a:rPr lang="en-US" dirty="0" smtClean="0">
                <a:solidFill>
                  <a:srgbClr val="000000"/>
                </a:solidFill>
                <a:latin typeface="Tahoma"/>
              </a:rPr>
              <a:t>	</a:t>
            </a:r>
          </a:p>
          <a:p>
            <a:r>
              <a:rPr lang="en-US" dirty="0" smtClean="0">
                <a:solidFill>
                  <a:srgbClr val="000000"/>
                </a:solidFill>
                <a:latin typeface="Tahoma"/>
              </a:rPr>
              <a:t>W, GeV</a:t>
            </a:r>
            <a:r>
              <a:rPr lang="en-US" dirty="0" smtClean="0">
                <a:solidFill>
                  <a:srgbClr val="000000"/>
                </a:solidFill>
                <a:latin typeface="Tahoma"/>
              </a:rPr>
              <a:t>	   0.025	       28	</a:t>
            </a:r>
            <a:r>
              <a:rPr lang="en-US" dirty="0" smtClean="0">
                <a:solidFill>
                  <a:srgbClr val="000000"/>
                </a:solidFill>
                <a:latin typeface="Tahoma"/>
              </a:rPr>
              <a:t>1.1	</a:t>
            </a:r>
            <a:r>
              <a:rPr lang="en-US" dirty="0" smtClean="0">
                <a:solidFill>
                  <a:srgbClr val="000000"/>
                </a:solidFill>
                <a:latin typeface="Tahoma"/>
              </a:rPr>
              <a:t>1.8	</a:t>
            </a:r>
            <a:endParaRPr lang="en-US" dirty="0" smtClean="0">
              <a:solidFill>
                <a:srgbClr val="000000"/>
              </a:solidFill>
              <a:latin typeface="Tahoma"/>
            </a:endParaRPr>
          </a:p>
          <a:p>
            <a:r>
              <a:rPr lang="en-US" dirty="0" smtClean="0">
                <a:solidFill>
                  <a:srgbClr val="000000"/>
                </a:solidFill>
                <a:latin typeface="Tahoma"/>
              </a:rPr>
              <a:t>Q</a:t>
            </a:r>
            <a:r>
              <a:rPr lang="en-US" sz="1600" baseline="30000" dirty="0" smtClean="0">
                <a:solidFill>
                  <a:srgbClr val="000000"/>
                </a:solidFill>
                <a:latin typeface="Tahoma"/>
              </a:rPr>
              <a:t>2</a:t>
            </a:r>
            <a:r>
              <a:rPr lang="en-US" dirty="0" smtClean="0">
                <a:solidFill>
                  <a:srgbClr val="000000"/>
                </a:solidFill>
                <a:latin typeface="Tahoma"/>
              </a:rPr>
              <a:t>, GeV</a:t>
            </a:r>
            <a:r>
              <a:rPr lang="en-US" sz="1600" baseline="30000" dirty="0" smtClean="0">
                <a:solidFill>
                  <a:srgbClr val="000000"/>
                </a:solidFill>
                <a:latin typeface="Tahoma"/>
              </a:rPr>
              <a:t>2</a:t>
            </a:r>
            <a:r>
              <a:rPr lang="en-US" dirty="0" smtClean="0">
                <a:solidFill>
                  <a:srgbClr val="000000"/>
                </a:solidFill>
                <a:latin typeface="Tahoma"/>
              </a:rPr>
              <a:t>	   0.1	        6	0.4	</a:t>
            </a:r>
            <a:r>
              <a:rPr lang="en-US" dirty="0" smtClean="0">
                <a:solidFill>
                  <a:srgbClr val="000000"/>
                </a:solidFill>
                <a:latin typeface="Tahoma"/>
              </a:rPr>
              <a:t>1.0	</a:t>
            </a:r>
          </a:p>
          <a:p>
            <a:r>
              <a:rPr lang="en-US" dirty="0" err="1" smtClean="0">
                <a:solidFill>
                  <a:srgbClr val="000000"/>
                </a:solidFill>
                <a:latin typeface="Tahoma"/>
              </a:rPr>
              <a:t>cosθ</a:t>
            </a:r>
            <a:r>
              <a:rPr lang="en-US" dirty="0" smtClean="0">
                <a:solidFill>
                  <a:srgbClr val="000000"/>
                </a:solidFill>
                <a:latin typeface="Tahoma"/>
              </a:rPr>
              <a:t>	   0.2	       10</a:t>
            </a:r>
            <a:r>
              <a:rPr lang="en-US" dirty="0" smtClean="0">
                <a:solidFill>
                  <a:srgbClr val="000000"/>
                </a:solidFill>
                <a:latin typeface="Tahoma"/>
              </a:rPr>
              <a:t>	-1	1	</a:t>
            </a:r>
          </a:p>
          <a:p>
            <a:r>
              <a:rPr lang="en-US" dirty="0" err="1" smtClean="0">
                <a:solidFill>
                  <a:srgbClr val="000000"/>
                </a:solidFill>
                <a:latin typeface="Tahoma"/>
              </a:rPr>
              <a:t>φ</a:t>
            </a:r>
            <a:r>
              <a:rPr lang="en-US" dirty="0" smtClean="0">
                <a:solidFill>
                  <a:srgbClr val="000000"/>
                </a:solidFill>
                <a:latin typeface="Tahoma"/>
              </a:rPr>
              <a:t>	         15</a:t>
            </a:r>
            <a:r>
              <a:rPr lang="en-US" sz="1600" baseline="30000" dirty="0" smtClean="0">
                <a:solidFill>
                  <a:srgbClr val="000000"/>
                </a:solidFill>
                <a:latin typeface="Tahoma"/>
              </a:rPr>
              <a:t>o</a:t>
            </a:r>
            <a:r>
              <a:rPr lang="en-US" dirty="0" smtClean="0">
                <a:solidFill>
                  <a:srgbClr val="000000"/>
                </a:solidFill>
                <a:latin typeface="Tahoma"/>
              </a:rPr>
              <a:t>	       24	</a:t>
            </a:r>
            <a:r>
              <a:rPr lang="en-US" dirty="0" smtClean="0">
                <a:solidFill>
                  <a:srgbClr val="000000"/>
                </a:solidFill>
                <a:latin typeface="Tahoma"/>
              </a:rPr>
              <a:t>0</a:t>
            </a:r>
            <a:r>
              <a:rPr lang="en-US" sz="1600" baseline="30000" dirty="0" smtClean="0">
                <a:solidFill>
                  <a:srgbClr val="000000"/>
                </a:solidFill>
                <a:latin typeface="Tahoma"/>
              </a:rPr>
              <a:t>o</a:t>
            </a:r>
            <a:r>
              <a:rPr lang="en-US" dirty="0" smtClean="0">
                <a:solidFill>
                  <a:srgbClr val="000000"/>
                </a:solidFill>
                <a:latin typeface="Tahoma"/>
              </a:rPr>
              <a:t>	360</a:t>
            </a:r>
            <a:r>
              <a:rPr lang="en-US" sz="1600" baseline="30000" dirty="0" smtClean="0">
                <a:solidFill>
                  <a:srgbClr val="000000"/>
                </a:solidFill>
                <a:latin typeface="Tahoma"/>
              </a:rPr>
              <a:t>o</a:t>
            </a:r>
            <a:r>
              <a:rPr lang="en-US" dirty="0" smtClean="0">
                <a:solidFill>
                  <a:srgbClr val="000000"/>
                </a:solidFill>
                <a:latin typeface="Tahoma"/>
              </a:rPr>
              <a:t>	</a:t>
            </a:r>
          </a:p>
        </p:txBody>
      </p:sp>
      <p:sp>
        <p:nvSpPr>
          <p:cNvPr id="17" name="TextBox 16"/>
          <p:cNvSpPr txBox="1"/>
          <p:nvPr/>
        </p:nvSpPr>
        <p:spPr>
          <a:xfrm>
            <a:off x="6934200" y="5105400"/>
            <a:ext cx="1832202" cy="461665"/>
          </a:xfrm>
          <a:prstGeom prst="rect">
            <a:avLst/>
          </a:prstGeom>
          <a:noFill/>
        </p:spPr>
        <p:txBody>
          <a:bodyPr wrap="none" rtlCol="0">
            <a:spAutoFit/>
          </a:bodyPr>
          <a:lstStyle/>
          <a:p>
            <a:r>
              <a:rPr lang="en-US" sz="2400" b="1" dirty="0" smtClean="0">
                <a:solidFill>
                  <a:srgbClr val="000000"/>
                </a:solidFill>
              </a:rPr>
              <a:t>40320 points</a:t>
            </a:r>
            <a:endParaRPr lang="en-US" sz="2400" b="1" dirty="0">
              <a:solidFill>
                <a:srgbClr val="000000"/>
              </a:solidFill>
            </a:endParaRPr>
          </a:p>
        </p:txBody>
      </p:sp>
      <p:sp>
        <p:nvSpPr>
          <p:cNvPr id="10"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a:t>
            </a:r>
            <a:r>
              <a:rPr lang="en-US" dirty="0" smtClean="0">
                <a:solidFill>
                  <a:schemeClr val="bg1"/>
                </a:solidFill>
              </a:rPr>
              <a:t>Results, Low Q</a:t>
            </a:r>
            <a:r>
              <a:rPr lang="en-US" baseline="30000" dirty="0" smtClean="0">
                <a:solidFill>
                  <a:schemeClr val="bg1"/>
                </a:solidFill>
              </a:rPr>
              <a:t>2</a:t>
            </a:r>
            <a:endParaRPr lang="en-US" baseline="30000"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16</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a:t>
            </a:r>
            <a:r>
              <a:rPr lang="en-US" dirty="0" smtClean="0">
                <a:solidFill>
                  <a:schemeClr val="bg1"/>
                </a:solidFill>
              </a:rPr>
              <a:t>Results, Low Q</a:t>
            </a:r>
            <a:r>
              <a:rPr lang="en-US" baseline="30000" dirty="0" smtClean="0">
                <a:solidFill>
                  <a:schemeClr val="bg1"/>
                </a:solidFill>
              </a:rPr>
              <a:t>2</a:t>
            </a:r>
            <a:endParaRPr lang="en-US" baseline="30000" dirty="0" smtClean="0">
              <a:solidFill>
                <a:schemeClr val="bg1"/>
              </a:solidFill>
            </a:endParaRPr>
          </a:p>
        </p:txBody>
      </p:sp>
      <p:pic>
        <p:nvPicPr>
          <p:cNvPr id="13" name="Picture 12"/>
          <p:cNvPicPr>
            <a:picLocks noChangeAspect="1"/>
          </p:cNvPicPr>
          <p:nvPr/>
        </p:nvPicPr>
        <p:blipFill>
          <a:blip r:embed="rId2"/>
          <a:srcRect l="5385" t="5860"/>
          <a:stretch>
            <a:fillRect/>
          </a:stretch>
        </p:blipFill>
        <p:spPr>
          <a:xfrm>
            <a:off x="209131" y="2819401"/>
            <a:ext cx="3067469" cy="1904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tretch>
            <a:fillRect/>
          </a:stretch>
        </p:blipFill>
        <p:spPr>
          <a:xfrm>
            <a:off x="3530601" y="1676400"/>
            <a:ext cx="5384799" cy="4038599"/>
          </a:xfrm>
          <a:prstGeom prst="rect">
            <a:avLst/>
          </a:prstGeom>
        </p:spPr>
      </p:pic>
      <p:sp>
        <p:nvSpPr>
          <p:cNvPr id="9" name="Left Arrow 8"/>
          <p:cNvSpPr/>
          <p:nvPr/>
        </p:nvSpPr>
        <p:spPr>
          <a:xfrm>
            <a:off x="1295400" y="4038600"/>
            <a:ext cx="2235201" cy="4572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200" y="2133600"/>
            <a:ext cx="2029372" cy="461665"/>
          </a:xfrm>
          <a:prstGeom prst="rect">
            <a:avLst/>
          </a:prstGeom>
          <a:noFill/>
        </p:spPr>
        <p:txBody>
          <a:bodyPr wrap="non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 0.45 GeV</a:t>
            </a:r>
            <a:r>
              <a:rPr lang="en-US" sz="2400" baseline="30000" dirty="0" smtClean="0">
                <a:solidFill>
                  <a:srgbClr val="000000"/>
                </a:solidFill>
              </a:rPr>
              <a:t>2</a:t>
            </a:r>
            <a:endParaRPr lang="en-US" sz="2400" baseline="30000" dirty="0">
              <a:solidFill>
                <a:srgbClr val="000000"/>
              </a:solidFill>
            </a:endParaRPr>
          </a:p>
        </p:txBody>
      </p:sp>
      <p:sp>
        <p:nvSpPr>
          <p:cNvPr id="11" name="TextBox 10"/>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2" name="Rectangle 11"/>
          <p:cNvSpPr/>
          <p:nvPr/>
        </p:nvSpPr>
        <p:spPr>
          <a:xfrm>
            <a:off x="76200" y="4908828"/>
            <a:ext cx="3454401" cy="1415772"/>
          </a:xfrm>
          <a:prstGeom prst="rect">
            <a:avLst/>
          </a:prstGeom>
        </p:spPr>
        <p:txBody>
          <a:bodyPr wrap="square">
            <a:spAutoFit/>
          </a:bodyPr>
          <a:lstStyle/>
          <a:p>
            <a:r>
              <a:rPr lang="en-US" sz="1400" dirty="0" smtClean="0">
                <a:solidFill>
                  <a:srgbClr val="000000"/>
                </a:solidFill>
                <a:latin typeface="Tahoma"/>
              </a:rPr>
              <a:t>Variable     Bin size   bins</a:t>
            </a:r>
          </a:p>
          <a:p>
            <a:r>
              <a:rPr lang="en-US" sz="1400" dirty="0" smtClean="0">
                <a:solidFill>
                  <a:srgbClr val="000000"/>
                </a:solidFill>
                <a:latin typeface="Tahoma"/>
              </a:rPr>
              <a:t>	</a:t>
            </a:r>
          </a:p>
          <a:p>
            <a:r>
              <a:rPr lang="en-US" sz="1400" dirty="0" smtClean="0">
                <a:solidFill>
                  <a:srgbClr val="000000"/>
                </a:solidFill>
                <a:latin typeface="Tahoma"/>
              </a:rPr>
              <a:t>W, </a:t>
            </a:r>
            <a:r>
              <a:rPr lang="en-US" sz="1400" dirty="0" smtClean="0">
                <a:solidFill>
                  <a:srgbClr val="000000"/>
                </a:solidFill>
                <a:latin typeface="Tahoma"/>
              </a:rPr>
              <a:t>GeV       0.025      28	</a:t>
            </a:r>
            <a:r>
              <a:rPr lang="en-US" sz="1400" dirty="0" smtClean="0">
                <a:solidFill>
                  <a:srgbClr val="000000"/>
                </a:solidFill>
                <a:latin typeface="Tahoma"/>
              </a:rPr>
              <a:t>1.1	</a:t>
            </a:r>
            <a:r>
              <a:rPr lang="en-US" sz="1400" dirty="0" smtClean="0">
                <a:solidFill>
                  <a:srgbClr val="000000"/>
                </a:solidFill>
                <a:latin typeface="Tahoma"/>
              </a:rPr>
              <a:t>1.8	</a:t>
            </a:r>
            <a:endParaRPr lang="en-US" sz="1400" dirty="0" smtClean="0">
              <a:solidFill>
                <a:srgbClr val="000000"/>
              </a:solidFill>
              <a:latin typeface="Tahoma"/>
            </a:endParaRPr>
          </a:p>
          <a:p>
            <a:r>
              <a:rPr lang="en-US" sz="1400" dirty="0" smtClean="0">
                <a:solidFill>
                  <a:srgbClr val="000000"/>
                </a:solidFill>
                <a:latin typeface="Tahoma"/>
              </a:rPr>
              <a:t>Q</a:t>
            </a:r>
            <a:r>
              <a:rPr lang="en-US" sz="1200" baseline="30000" dirty="0" smtClean="0">
                <a:solidFill>
                  <a:srgbClr val="000000"/>
                </a:solidFill>
                <a:latin typeface="Tahoma"/>
              </a:rPr>
              <a:t>2</a:t>
            </a:r>
            <a:r>
              <a:rPr lang="en-US" sz="1400" dirty="0" smtClean="0">
                <a:solidFill>
                  <a:srgbClr val="000000"/>
                </a:solidFill>
                <a:latin typeface="Tahoma"/>
              </a:rPr>
              <a:t>, GeV</a:t>
            </a:r>
            <a:r>
              <a:rPr lang="en-US" sz="1200" baseline="30000" dirty="0" smtClean="0">
                <a:solidFill>
                  <a:srgbClr val="000000"/>
                </a:solidFill>
                <a:latin typeface="Tahoma"/>
              </a:rPr>
              <a:t>2</a:t>
            </a:r>
            <a:r>
              <a:rPr lang="en-US" sz="1400" dirty="0" smtClean="0">
                <a:solidFill>
                  <a:srgbClr val="000000"/>
                </a:solidFill>
                <a:latin typeface="Tahoma"/>
              </a:rPr>
              <a:t>	 0.1	        6	0.4	</a:t>
            </a:r>
            <a:r>
              <a:rPr lang="en-US" sz="1400" dirty="0" smtClean="0">
                <a:solidFill>
                  <a:srgbClr val="000000"/>
                </a:solidFill>
                <a:latin typeface="Tahoma"/>
              </a:rPr>
              <a:t>1.0	</a:t>
            </a:r>
          </a:p>
          <a:p>
            <a:r>
              <a:rPr lang="en-US" sz="1400" dirty="0" err="1" smtClean="0">
                <a:solidFill>
                  <a:srgbClr val="000000"/>
                </a:solidFill>
                <a:latin typeface="Tahoma"/>
              </a:rPr>
              <a:t>cosθ</a:t>
            </a:r>
            <a:r>
              <a:rPr lang="en-US" sz="1400" dirty="0" smtClean="0">
                <a:solidFill>
                  <a:srgbClr val="000000"/>
                </a:solidFill>
                <a:latin typeface="Tahoma"/>
              </a:rPr>
              <a:t>	         0.2	       10</a:t>
            </a:r>
            <a:r>
              <a:rPr lang="en-US" sz="1400" dirty="0" smtClean="0">
                <a:solidFill>
                  <a:srgbClr val="000000"/>
                </a:solidFill>
                <a:latin typeface="Tahoma"/>
              </a:rPr>
              <a:t>	-1	1	</a:t>
            </a:r>
          </a:p>
          <a:p>
            <a:r>
              <a:rPr lang="en-US" sz="1400" dirty="0" err="1" smtClean="0">
                <a:solidFill>
                  <a:srgbClr val="000000"/>
                </a:solidFill>
                <a:latin typeface="Tahoma"/>
              </a:rPr>
              <a:t>φ</a:t>
            </a:r>
            <a:r>
              <a:rPr lang="en-US" sz="1400" dirty="0" smtClean="0">
                <a:solidFill>
                  <a:srgbClr val="000000"/>
                </a:solidFill>
                <a:latin typeface="Tahoma"/>
              </a:rPr>
              <a:t>	         15</a:t>
            </a:r>
            <a:r>
              <a:rPr lang="en-US" sz="1200" baseline="30000" dirty="0" smtClean="0">
                <a:solidFill>
                  <a:srgbClr val="000000"/>
                </a:solidFill>
                <a:latin typeface="Tahoma"/>
              </a:rPr>
              <a:t>o</a:t>
            </a:r>
            <a:r>
              <a:rPr lang="en-US" sz="1400" dirty="0" smtClean="0">
                <a:solidFill>
                  <a:srgbClr val="000000"/>
                </a:solidFill>
                <a:latin typeface="Tahoma"/>
              </a:rPr>
              <a:t>	       24	</a:t>
            </a:r>
            <a:r>
              <a:rPr lang="en-US" sz="1400" dirty="0" smtClean="0">
                <a:solidFill>
                  <a:srgbClr val="000000"/>
                </a:solidFill>
                <a:latin typeface="Tahoma"/>
              </a:rPr>
              <a:t>0</a:t>
            </a:r>
            <a:r>
              <a:rPr lang="en-US" sz="1200" baseline="30000" dirty="0" smtClean="0">
                <a:solidFill>
                  <a:srgbClr val="000000"/>
                </a:solidFill>
                <a:latin typeface="Tahoma"/>
              </a:rPr>
              <a:t>o</a:t>
            </a:r>
            <a:r>
              <a:rPr lang="en-US" sz="1400" dirty="0" smtClean="0">
                <a:solidFill>
                  <a:srgbClr val="000000"/>
                </a:solidFill>
                <a:latin typeface="Tahoma"/>
              </a:rPr>
              <a:t>	360</a:t>
            </a:r>
            <a:r>
              <a:rPr lang="en-US" sz="1200" baseline="30000" dirty="0" smtClean="0">
                <a:solidFill>
                  <a:srgbClr val="000000"/>
                </a:solidFill>
                <a:latin typeface="Tahoma"/>
              </a:rPr>
              <a:t>o</a:t>
            </a:r>
            <a:r>
              <a:rPr lang="en-US" sz="1400" dirty="0" smtClean="0">
                <a:solidFill>
                  <a:srgbClr val="000000"/>
                </a:solidFill>
                <a:latin typeface="Tahoma"/>
              </a:rPr>
              <a:t>	</a:t>
            </a:r>
          </a:p>
        </p:txBody>
      </p:sp>
      <p:sp>
        <p:nvSpPr>
          <p:cNvPr id="14" name="TextBox 13"/>
          <p:cNvSpPr txBox="1"/>
          <p:nvPr/>
        </p:nvSpPr>
        <p:spPr>
          <a:xfrm>
            <a:off x="5105400" y="1214735"/>
            <a:ext cx="2210862" cy="461665"/>
          </a:xfrm>
          <a:prstGeom prst="rect">
            <a:avLst/>
          </a:prstGeom>
          <a:noFill/>
        </p:spPr>
        <p:txBody>
          <a:bodyPr wrap="none" rtlCol="0">
            <a:spAutoFit/>
          </a:bodyPr>
          <a:lstStyle/>
          <a:p>
            <a:r>
              <a:rPr lang="en-US" sz="2400" dirty="0" smtClean="0">
                <a:solidFill>
                  <a:srgbClr val="000000"/>
                </a:solidFill>
              </a:rPr>
              <a:t>W</a:t>
            </a:r>
            <a:r>
              <a:rPr lang="en-US" sz="2400" dirty="0" smtClean="0">
                <a:solidFill>
                  <a:srgbClr val="000000"/>
                </a:solidFill>
              </a:rPr>
              <a:t> = 1.5625 GeV</a:t>
            </a:r>
            <a:endParaRPr lang="en-US" sz="2400" baseline="30000"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17</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a:t>
            </a:r>
            <a:r>
              <a:rPr lang="en-US" dirty="0" smtClean="0">
                <a:solidFill>
                  <a:schemeClr val="bg1"/>
                </a:solidFill>
              </a:rPr>
              <a:t>Results, Low Q</a:t>
            </a:r>
            <a:r>
              <a:rPr lang="en-US" baseline="30000" dirty="0" smtClean="0">
                <a:solidFill>
                  <a:schemeClr val="bg1"/>
                </a:solidFill>
              </a:rPr>
              <a:t>2</a:t>
            </a:r>
            <a:endParaRPr lang="en-US" baseline="30000" dirty="0" smtClean="0">
              <a:solidFill>
                <a:schemeClr val="bg1"/>
              </a:solidFill>
            </a:endParaRPr>
          </a:p>
        </p:txBody>
      </p:sp>
      <p:pic>
        <p:nvPicPr>
          <p:cNvPr id="13" name="Picture 12"/>
          <p:cNvPicPr>
            <a:picLocks noChangeAspect="1"/>
          </p:cNvPicPr>
          <p:nvPr/>
        </p:nvPicPr>
        <p:blipFill>
          <a:blip r:embed="rId2"/>
          <a:srcRect l="5385" t="5860"/>
          <a:stretch>
            <a:fillRect/>
          </a:stretch>
        </p:blipFill>
        <p:spPr>
          <a:xfrm>
            <a:off x="209131" y="2819401"/>
            <a:ext cx="3067469" cy="1904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tretch>
            <a:fillRect/>
          </a:stretch>
        </p:blipFill>
        <p:spPr>
          <a:xfrm>
            <a:off x="3530601" y="1676400"/>
            <a:ext cx="5384798" cy="4038599"/>
          </a:xfrm>
          <a:prstGeom prst="rect">
            <a:avLst/>
          </a:prstGeom>
        </p:spPr>
      </p:pic>
      <p:sp>
        <p:nvSpPr>
          <p:cNvPr id="9" name="Left Arrow 8"/>
          <p:cNvSpPr/>
          <p:nvPr/>
        </p:nvSpPr>
        <p:spPr>
          <a:xfrm>
            <a:off x="1295400" y="3810000"/>
            <a:ext cx="2235201" cy="4572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200" y="2133600"/>
            <a:ext cx="2029372" cy="461665"/>
          </a:xfrm>
          <a:prstGeom prst="rect">
            <a:avLst/>
          </a:prstGeom>
          <a:noFill/>
        </p:spPr>
        <p:txBody>
          <a:bodyPr wrap="non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 0.55 GeV</a:t>
            </a:r>
            <a:r>
              <a:rPr lang="en-US" sz="2400" baseline="30000" dirty="0" smtClean="0">
                <a:solidFill>
                  <a:srgbClr val="000000"/>
                </a:solidFill>
              </a:rPr>
              <a:t>2</a:t>
            </a:r>
            <a:endParaRPr lang="en-US" sz="2400" baseline="30000" dirty="0">
              <a:solidFill>
                <a:srgbClr val="000000"/>
              </a:solidFill>
            </a:endParaRPr>
          </a:p>
        </p:txBody>
      </p:sp>
      <p:sp>
        <p:nvSpPr>
          <p:cNvPr id="11" name="TextBox 10"/>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2" name="Rectangle 11"/>
          <p:cNvSpPr/>
          <p:nvPr/>
        </p:nvSpPr>
        <p:spPr>
          <a:xfrm>
            <a:off x="76200" y="4908828"/>
            <a:ext cx="3454401" cy="1415772"/>
          </a:xfrm>
          <a:prstGeom prst="rect">
            <a:avLst/>
          </a:prstGeom>
        </p:spPr>
        <p:txBody>
          <a:bodyPr wrap="square">
            <a:spAutoFit/>
          </a:bodyPr>
          <a:lstStyle/>
          <a:p>
            <a:r>
              <a:rPr lang="en-US" sz="1400" dirty="0" smtClean="0">
                <a:solidFill>
                  <a:srgbClr val="000000"/>
                </a:solidFill>
                <a:latin typeface="Tahoma"/>
              </a:rPr>
              <a:t>Variable     Bin size   bins</a:t>
            </a:r>
          </a:p>
          <a:p>
            <a:r>
              <a:rPr lang="en-US" sz="1400" dirty="0" smtClean="0">
                <a:solidFill>
                  <a:srgbClr val="000000"/>
                </a:solidFill>
                <a:latin typeface="Tahoma"/>
              </a:rPr>
              <a:t>	</a:t>
            </a:r>
          </a:p>
          <a:p>
            <a:r>
              <a:rPr lang="en-US" sz="1400" dirty="0" smtClean="0">
                <a:solidFill>
                  <a:srgbClr val="000000"/>
                </a:solidFill>
                <a:latin typeface="Tahoma"/>
              </a:rPr>
              <a:t>W, </a:t>
            </a:r>
            <a:r>
              <a:rPr lang="en-US" sz="1400" dirty="0" smtClean="0">
                <a:solidFill>
                  <a:srgbClr val="000000"/>
                </a:solidFill>
                <a:latin typeface="Tahoma"/>
              </a:rPr>
              <a:t>GeV       0.025      28	</a:t>
            </a:r>
            <a:r>
              <a:rPr lang="en-US" sz="1400" dirty="0" smtClean="0">
                <a:solidFill>
                  <a:srgbClr val="000000"/>
                </a:solidFill>
                <a:latin typeface="Tahoma"/>
              </a:rPr>
              <a:t>1.1	</a:t>
            </a:r>
            <a:r>
              <a:rPr lang="en-US" sz="1400" dirty="0" smtClean="0">
                <a:solidFill>
                  <a:srgbClr val="000000"/>
                </a:solidFill>
                <a:latin typeface="Tahoma"/>
              </a:rPr>
              <a:t>1.8	</a:t>
            </a:r>
            <a:endParaRPr lang="en-US" sz="1400" dirty="0" smtClean="0">
              <a:solidFill>
                <a:srgbClr val="000000"/>
              </a:solidFill>
              <a:latin typeface="Tahoma"/>
            </a:endParaRPr>
          </a:p>
          <a:p>
            <a:r>
              <a:rPr lang="en-US" sz="1400" dirty="0" smtClean="0">
                <a:solidFill>
                  <a:srgbClr val="000000"/>
                </a:solidFill>
                <a:latin typeface="Tahoma"/>
              </a:rPr>
              <a:t>Q</a:t>
            </a:r>
            <a:r>
              <a:rPr lang="en-US" sz="1200" baseline="30000" dirty="0" smtClean="0">
                <a:solidFill>
                  <a:srgbClr val="000000"/>
                </a:solidFill>
                <a:latin typeface="Tahoma"/>
              </a:rPr>
              <a:t>2</a:t>
            </a:r>
            <a:r>
              <a:rPr lang="en-US" sz="1400" dirty="0" smtClean="0">
                <a:solidFill>
                  <a:srgbClr val="000000"/>
                </a:solidFill>
                <a:latin typeface="Tahoma"/>
              </a:rPr>
              <a:t>, GeV</a:t>
            </a:r>
            <a:r>
              <a:rPr lang="en-US" sz="1200" baseline="30000" dirty="0" smtClean="0">
                <a:solidFill>
                  <a:srgbClr val="000000"/>
                </a:solidFill>
                <a:latin typeface="Tahoma"/>
              </a:rPr>
              <a:t>2</a:t>
            </a:r>
            <a:r>
              <a:rPr lang="en-US" sz="1400" dirty="0" smtClean="0">
                <a:solidFill>
                  <a:srgbClr val="000000"/>
                </a:solidFill>
                <a:latin typeface="Tahoma"/>
              </a:rPr>
              <a:t>	 0.1	        6	0.4	</a:t>
            </a:r>
            <a:r>
              <a:rPr lang="en-US" sz="1400" dirty="0" smtClean="0">
                <a:solidFill>
                  <a:srgbClr val="000000"/>
                </a:solidFill>
                <a:latin typeface="Tahoma"/>
              </a:rPr>
              <a:t>1.0	</a:t>
            </a:r>
          </a:p>
          <a:p>
            <a:r>
              <a:rPr lang="en-US" sz="1400" dirty="0" err="1" smtClean="0">
                <a:solidFill>
                  <a:srgbClr val="000000"/>
                </a:solidFill>
                <a:latin typeface="Tahoma"/>
              </a:rPr>
              <a:t>cosθ</a:t>
            </a:r>
            <a:r>
              <a:rPr lang="en-US" sz="1400" dirty="0" smtClean="0">
                <a:solidFill>
                  <a:srgbClr val="000000"/>
                </a:solidFill>
                <a:latin typeface="Tahoma"/>
              </a:rPr>
              <a:t>	         0.2	       10</a:t>
            </a:r>
            <a:r>
              <a:rPr lang="en-US" sz="1400" dirty="0" smtClean="0">
                <a:solidFill>
                  <a:srgbClr val="000000"/>
                </a:solidFill>
                <a:latin typeface="Tahoma"/>
              </a:rPr>
              <a:t>	-1	1	</a:t>
            </a:r>
          </a:p>
          <a:p>
            <a:r>
              <a:rPr lang="en-US" sz="1400" dirty="0" err="1" smtClean="0">
                <a:solidFill>
                  <a:srgbClr val="000000"/>
                </a:solidFill>
                <a:latin typeface="Tahoma"/>
              </a:rPr>
              <a:t>φ</a:t>
            </a:r>
            <a:r>
              <a:rPr lang="en-US" sz="1400" dirty="0" smtClean="0">
                <a:solidFill>
                  <a:srgbClr val="000000"/>
                </a:solidFill>
                <a:latin typeface="Tahoma"/>
              </a:rPr>
              <a:t>	         15</a:t>
            </a:r>
            <a:r>
              <a:rPr lang="en-US" sz="1200" baseline="30000" dirty="0" smtClean="0">
                <a:solidFill>
                  <a:srgbClr val="000000"/>
                </a:solidFill>
                <a:latin typeface="Tahoma"/>
              </a:rPr>
              <a:t>o</a:t>
            </a:r>
            <a:r>
              <a:rPr lang="en-US" sz="1400" dirty="0" smtClean="0">
                <a:solidFill>
                  <a:srgbClr val="000000"/>
                </a:solidFill>
                <a:latin typeface="Tahoma"/>
              </a:rPr>
              <a:t>	       24	</a:t>
            </a:r>
            <a:r>
              <a:rPr lang="en-US" sz="1400" dirty="0" smtClean="0">
                <a:solidFill>
                  <a:srgbClr val="000000"/>
                </a:solidFill>
                <a:latin typeface="Tahoma"/>
              </a:rPr>
              <a:t>0</a:t>
            </a:r>
            <a:r>
              <a:rPr lang="en-US" sz="1200" baseline="30000" dirty="0" smtClean="0">
                <a:solidFill>
                  <a:srgbClr val="000000"/>
                </a:solidFill>
                <a:latin typeface="Tahoma"/>
              </a:rPr>
              <a:t>o</a:t>
            </a:r>
            <a:r>
              <a:rPr lang="en-US" sz="1400" dirty="0" smtClean="0">
                <a:solidFill>
                  <a:srgbClr val="000000"/>
                </a:solidFill>
                <a:latin typeface="Tahoma"/>
              </a:rPr>
              <a:t>	360</a:t>
            </a:r>
            <a:r>
              <a:rPr lang="en-US" sz="1200" baseline="30000" dirty="0" smtClean="0">
                <a:solidFill>
                  <a:srgbClr val="000000"/>
                </a:solidFill>
                <a:latin typeface="Tahoma"/>
              </a:rPr>
              <a:t>o</a:t>
            </a:r>
            <a:r>
              <a:rPr lang="en-US" sz="1400" dirty="0" smtClean="0">
                <a:solidFill>
                  <a:srgbClr val="000000"/>
                </a:solidFill>
                <a:latin typeface="Tahoma"/>
              </a:rPr>
              <a:t>	</a:t>
            </a:r>
          </a:p>
        </p:txBody>
      </p:sp>
      <p:sp>
        <p:nvSpPr>
          <p:cNvPr id="14" name="TextBox 13"/>
          <p:cNvSpPr txBox="1"/>
          <p:nvPr/>
        </p:nvSpPr>
        <p:spPr>
          <a:xfrm>
            <a:off x="5105400" y="1214735"/>
            <a:ext cx="2210862" cy="461665"/>
          </a:xfrm>
          <a:prstGeom prst="rect">
            <a:avLst/>
          </a:prstGeom>
          <a:noFill/>
        </p:spPr>
        <p:txBody>
          <a:bodyPr wrap="none" rtlCol="0">
            <a:spAutoFit/>
          </a:bodyPr>
          <a:lstStyle/>
          <a:p>
            <a:r>
              <a:rPr lang="en-US" sz="2400" dirty="0" smtClean="0">
                <a:solidFill>
                  <a:srgbClr val="000000"/>
                </a:solidFill>
              </a:rPr>
              <a:t>W</a:t>
            </a:r>
            <a:r>
              <a:rPr lang="en-US" sz="2400" dirty="0" smtClean="0">
                <a:solidFill>
                  <a:srgbClr val="000000"/>
                </a:solidFill>
              </a:rPr>
              <a:t> = 1.5625 GeV</a:t>
            </a:r>
            <a:endParaRPr lang="en-US" sz="2400" baseline="30000"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18</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a:t>
            </a:r>
            <a:r>
              <a:rPr lang="en-US" dirty="0" smtClean="0">
                <a:solidFill>
                  <a:schemeClr val="bg1"/>
                </a:solidFill>
              </a:rPr>
              <a:t>Results, Low Q</a:t>
            </a:r>
            <a:r>
              <a:rPr lang="en-US" baseline="30000" dirty="0" smtClean="0">
                <a:solidFill>
                  <a:schemeClr val="bg1"/>
                </a:solidFill>
              </a:rPr>
              <a:t>2</a:t>
            </a:r>
            <a:endParaRPr lang="en-US" baseline="30000" dirty="0" smtClean="0">
              <a:solidFill>
                <a:schemeClr val="bg1"/>
              </a:solidFill>
            </a:endParaRPr>
          </a:p>
        </p:txBody>
      </p:sp>
      <p:pic>
        <p:nvPicPr>
          <p:cNvPr id="13" name="Picture 12"/>
          <p:cNvPicPr>
            <a:picLocks noChangeAspect="1"/>
          </p:cNvPicPr>
          <p:nvPr/>
        </p:nvPicPr>
        <p:blipFill>
          <a:blip r:embed="rId2"/>
          <a:srcRect l="5385" t="5860"/>
          <a:stretch>
            <a:fillRect/>
          </a:stretch>
        </p:blipFill>
        <p:spPr>
          <a:xfrm>
            <a:off x="209131" y="2819401"/>
            <a:ext cx="3067469" cy="1904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tretch>
            <a:fillRect/>
          </a:stretch>
        </p:blipFill>
        <p:spPr>
          <a:xfrm>
            <a:off x="3530601" y="1676400"/>
            <a:ext cx="5384798" cy="4038599"/>
          </a:xfrm>
          <a:prstGeom prst="rect">
            <a:avLst/>
          </a:prstGeom>
        </p:spPr>
      </p:pic>
      <p:sp>
        <p:nvSpPr>
          <p:cNvPr id="9" name="Left Arrow 8"/>
          <p:cNvSpPr/>
          <p:nvPr/>
        </p:nvSpPr>
        <p:spPr>
          <a:xfrm>
            <a:off x="1295400" y="3581400"/>
            <a:ext cx="2235201" cy="4572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200" y="2133600"/>
            <a:ext cx="2029372" cy="461665"/>
          </a:xfrm>
          <a:prstGeom prst="rect">
            <a:avLst/>
          </a:prstGeom>
          <a:noFill/>
        </p:spPr>
        <p:txBody>
          <a:bodyPr wrap="non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 0.65 GeV</a:t>
            </a:r>
            <a:r>
              <a:rPr lang="en-US" sz="2400" baseline="30000" dirty="0" smtClean="0">
                <a:solidFill>
                  <a:srgbClr val="000000"/>
                </a:solidFill>
              </a:rPr>
              <a:t>2</a:t>
            </a:r>
            <a:endParaRPr lang="en-US" sz="2400" baseline="30000" dirty="0">
              <a:solidFill>
                <a:srgbClr val="000000"/>
              </a:solidFill>
            </a:endParaRPr>
          </a:p>
        </p:txBody>
      </p:sp>
      <p:sp>
        <p:nvSpPr>
          <p:cNvPr id="11" name="TextBox 10"/>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2" name="Rectangle 11"/>
          <p:cNvSpPr/>
          <p:nvPr/>
        </p:nvSpPr>
        <p:spPr>
          <a:xfrm>
            <a:off x="76200" y="4908828"/>
            <a:ext cx="3454401" cy="1415772"/>
          </a:xfrm>
          <a:prstGeom prst="rect">
            <a:avLst/>
          </a:prstGeom>
        </p:spPr>
        <p:txBody>
          <a:bodyPr wrap="square">
            <a:spAutoFit/>
          </a:bodyPr>
          <a:lstStyle/>
          <a:p>
            <a:r>
              <a:rPr lang="en-US" sz="1400" dirty="0" smtClean="0">
                <a:solidFill>
                  <a:srgbClr val="000000"/>
                </a:solidFill>
                <a:latin typeface="Tahoma"/>
              </a:rPr>
              <a:t>Variable     Bin size   bins</a:t>
            </a:r>
          </a:p>
          <a:p>
            <a:r>
              <a:rPr lang="en-US" sz="1400" dirty="0" smtClean="0">
                <a:solidFill>
                  <a:srgbClr val="000000"/>
                </a:solidFill>
                <a:latin typeface="Tahoma"/>
              </a:rPr>
              <a:t>	</a:t>
            </a:r>
          </a:p>
          <a:p>
            <a:r>
              <a:rPr lang="en-US" sz="1400" dirty="0" smtClean="0">
                <a:solidFill>
                  <a:srgbClr val="000000"/>
                </a:solidFill>
                <a:latin typeface="Tahoma"/>
              </a:rPr>
              <a:t>W, </a:t>
            </a:r>
            <a:r>
              <a:rPr lang="en-US" sz="1400" dirty="0" smtClean="0">
                <a:solidFill>
                  <a:srgbClr val="000000"/>
                </a:solidFill>
                <a:latin typeface="Tahoma"/>
              </a:rPr>
              <a:t>GeV       0.025      28	</a:t>
            </a:r>
            <a:r>
              <a:rPr lang="en-US" sz="1400" dirty="0" smtClean="0">
                <a:solidFill>
                  <a:srgbClr val="000000"/>
                </a:solidFill>
                <a:latin typeface="Tahoma"/>
              </a:rPr>
              <a:t>1.1	</a:t>
            </a:r>
            <a:r>
              <a:rPr lang="en-US" sz="1400" dirty="0" smtClean="0">
                <a:solidFill>
                  <a:srgbClr val="000000"/>
                </a:solidFill>
                <a:latin typeface="Tahoma"/>
              </a:rPr>
              <a:t>1.8	</a:t>
            </a:r>
            <a:endParaRPr lang="en-US" sz="1400" dirty="0" smtClean="0">
              <a:solidFill>
                <a:srgbClr val="000000"/>
              </a:solidFill>
              <a:latin typeface="Tahoma"/>
            </a:endParaRPr>
          </a:p>
          <a:p>
            <a:r>
              <a:rPr lang="en-US" sz="1400" dirty="0" smtClean="0">
                <a:solidFill>
                  <a:srgbClr val="000000"/>
                </a:solidFill>
                <a:latin typeface="Tahoma"/>
              </a:rPr>
              <a:t>Q</a:t>
            </a:r>
            <a:r>
              <a:rPr lang="en-US" sz="1200" baseline="30000" dirty="0" smtClean="0">
                <a:solidFill>
                  <a:srgbClr val="000000"/>
                </a:solidFill>
                <a:latin typeface="Tahoma"/>
              </a:rPr>
              <a:t>2</a:t>
            </a:r>
            <a:r>
              <a:rPr lang="en-US" sz="1400" dirty="0" smtClean="0">
                <a:solidFill>
                  <a:srgbClr val="000000"/>
                </a:solidFill>
                <a:latin typeface="Tahoma"/>
              </a:rPr>
              <a:t>, GeV</a:t>
            </a:r>
            <a:r>
              <a:rPr lang="en-US" sz="1200" baseline="30000" dirty="0" smtClean="0">
                <a:solidFill>
                  <a:srgbClr val="000000"/>
                </a:solidFill>
                <a:latin typeface="Tahoma"/>
              </a:rPr>
              <a:t>2</a:t>
            </a:r>
            <a:r>
              <a:rPr lang="en-US" sz="1400" dirty="0" smtClean="0">
                <a:solidFill>
                  <a:srgbClr val="000000"/>
                </a:solidFill>
                <a:latin typeface="Tahoma"/>
              </a:rPr>
              <a:t>	 0.1	        6	0.4	</a:t>
            </a:r>
            <a:r>
              <a:rPr lang="en-US" sz="1400" dirty="0" smtClean="0">
                <a:solidFill>
                  <a:srgbClr val="000000"/>
                </a:solidFill>
                <a:latin typeface="Tahoma"/>
              </a:rPr>
              <a:t>1.0	</a:t>
            </a:r>
          </a:p>
          <a:p>
            <a:r>
              <a:rPr lang="en-US" sz="1400" dirty="0" err="1" smtClean="0">
                <a:solidFill>
                  <a:srgbClr val="000000"/>
                </a:solidFill>
                <a:latin typeface="Tahoma"/>
              </a:rPr>
              <a:t>cosθ</a:t>
            </a:r>
            <a:r>
              <a:rPr lang="en-US" sz="1400" dirty="0" smtClean="0">
                <a:solidFill>
                  <a:srgbClr val="000000"/>
                </a:solidFill>
                <a:latin typeface="Tahoma"/>
              </a:rPr>
              <a:t>	         0.2	       10</a:t>
            </a:r>
            <a:r>
              <a:rPr lang="en-US" sz="1400" dirty="0" smtClean="0">
                <a:solidFill>
                  <a:srgbClr val="000000"/>
                </a:solidFill>
                <a:latin typeface="Tahoma"/>
              </a:rPr>
              <a:t>	-1	1	</a:t>
            </a:r>
          </a:p>
          <a:p>
            <a:r>
              <a:rPr lang="en-US" sz="1400" dirty="0" err="1" smtClean="0">
                <a:solidFill>
                  <a:srgbClr val="000000"/>
                </a:solidFill>
                <a:latin typeface="Tahoma"/>
              </a:rPr>
              <a:t>φ</a:t>
            </a:r>
            <a:r>
              <a:rPr lang="en-US" sz="1400" dirty="0" smtClean="0">
                <a:solidFill>
                  <a:srgbClr val="000000"/>
                </a:solidFill>
                <a:latin typeface="Tahoma"/>
              </a:rPr>
              <a:t>	         15</a:t>
            </a:r>
            <a:r>
              <a:rPr lang="en-US" sz="1200" baseline="30000" dirty="0" smtClean="0">
                <a:solidFill>
                  <a:srgbClr val="000000"/>
                </a:solidFill>
                <a:latin typeface="Tahoma"/>
              </a:rPr>
              <a:t>o</a:t>
            </a:r>
            <a:r>
              <a:rPr lang="en-US" sz="1400" dirty="0" smtClean="0">
                <a:solidFill>
                  <a:srgbClr val="000000"/>
                </a:solidFill>
                <a:latin typeface="Tahoma"/>
              </a:rPr>
              <a:t>	       24	</a:t>
            </a:r>
            <a:r>
              <a:rPr lang="en-US" sz="1400" dirty="0" smtClean="0">
                <a:solidFill>
                  <a:srgbClr val="000000"/>
                </a:solidFill>
                <a:latin typeface="Tahoma"/>
              </a:rPr>
              <a:t>0</a:t>
            </a:r>
            <a:r>
              <a:rPr lang="en-US" sz="1200" baseline="30000" dirty="0" smtClean="0">
                <a:solidFill>
                  <a:srgbClr val="000000"/>
                </a:solidFill>
                <a:latin typeface="Tahoma"/>
              </a:rPr>
              <a:t>o</a:t>
            </a:r>
            <a:r>
              <a:rPr lang="en-US" sz="1400" dirty="0" smtClean="0">
                <a:solidFill>
                  <a:srgbClr val="000000"/>
                </a:solidFill>
                <a:latin typeface="Tahoma"/>
              </a:rPr>
              <a:t>	360</a:t>
            </a:r>
            <a:r>
              <a:rPr lang="en-US" sz="1200" baseline="30000" dirty="0" smtClean="0">
                <a:solidFill>
                  <a:srgbClr val="000000"/>
                </a:solidFill>
                <a:latin typeface="Tahoma"/>
              </a:rPr>
              <a:t>o</a:t>
            </a:r>
            <a:r>
              <a:rPr lang="en-US" sz="1400" dirty="0" smtClean="0">
                <a:solidFill>
                  <a:srgbClr val="000000"/>
                </a:solidFill>
                <a:latin typeface="Tahoma"/>
              </a:rPr>
              <a:t>	</a:t>
            </a:r>
          </a:p>
        </p:txBody>
      </p:sp>
      <p:sp>
        <p:nvSpPr>
          <p:cNvPr id="14" name="TextBox 13"/>
          <p:cNvSpPr txBox="1"/>
          <p:nvPr/>
        </p:nvSpPr>
        <p:spPr>
          <a:xfrm>
            <a:off x="5105400" y="1214735"/>
            <a:ext cx="2210862" cy="461665"/>
          </a:xfrm>
          <a:prstGeom prst="rect">
            <a:avLst/>
          </a:prstGeom>
          <a:noFill/>
        </p:spPr>
        <p:txBody>
          <a:bodyPr wrap="none" rtlCol="0">
            <a:spAutoFit/>
          </a:bodyPr>
          <a:lstStyle/>
          <a:p>
            <a:r>
              <a:rPr lang="en-US" sz="2400" dirty="0" smtClean="0">
                <a:solidFill>
                  <a:srgbClr val="000000"/>
                </a:solidFill>
              </a:rPr>
              <a:t>W</a:t>
            </a:r>
            <a:r>
              <a:rPr lang="en-US" sz="2400" dirty="0" smtClean="0">
                <a:solidFill>
                  <a:srgbClr val="000000"/>
                </a:solidFill>
              </a:rPr>
              <a:t> = 1.5625 GeV</a:t>
            </a:r>
            <a:endParaRPr lang="en-US" sz="2400" baseline="30000"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19</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a:t>
            </a:r>
            <a:r>
              <a:rPr lang="en-US" dirty="0" smtClean="0">
                <a:solidFill>
                  <a:schemeClr val="bg1"/>
                </a:solidFill>
              </a:rPr>
              <a:t>Results, Low Q</a:t>
            </a:r>
            <a:r>
              <a:rPr lang="en-US" baseline="30000" dirty="0" smtClean="0">
                <a:solidFill>
                  <a:schemeClr val="bg1"/>
                </a:solidFill>
              </a:rPr>
              <a:t>2</a:t>
            </a:r>
            <a:endParaRPr lang="en-US" baseline="30000" dirty="0" smtClean="0">
              <a:solidFill>
                <a:schemeClr val="bg1"/>
              </a:solidFill>
            </a:endParaRPr>
          </a:p>
        </p:txBody>
      </p:sp>
      <p:pic>
        <p:nvPicPr>
          <p:cNvPr id="13" name="Picture 12"/>
          <p:cNvPicPr>
            <a:picLocks noChangeAspect="1"/>
          </p:cNvPicPr>
          <p:nvPr/>
        </p:nvPicPr>
        <p:blipFill>
          <a:blip r:embed="rId2"/>
          <a:srcRect l="5385" t="5860"/>
          <a:stretch>
            <a:fillRect/>
          </a:stretch>
        </p:blipFill>
        <p:spPr>
          <a:xfrm>
            <a:off x="209131" y="2819401"/>
            <a:ext cx="3067469" cy="1904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tretch>
            <a:fillRect/>
          </a:stretch>
        </p:blipFill>
        <p:spPr>
          <a:xfrm>
            <a:off x="3530601" y="1676400"/>
            <a:ext cx="5384798" cy="4038599"/>
          </a:xfrm>
          <a:prstGeom prst="rect">
            <a:avLst/>
          </a:prstGeom>
        </p:spPr>
      </p:pic>
      <p:sp>
        <p:nvSpPr>
          <p:cNvPr id="9" name="Left Arrow 8"/>
          <p:cNvSpPr/>
          <p:nvPr/>
        </p:nvSpPr>
        <p:spPr>
          <a:xfrm>
            <a:off x="1295400" y="3352800"/>
            <a:ext cx="2235201" cy="4572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200" y="2133600"/>
            <a:ext cx="2029372" cy="461665"/>
          </a:xfrm>
          <a:prstGeom prst="rect">
            <a:avLst/>
          </a:prstGeom>
          <a:noFill/>
        </p:spPr>
        <p:txBody>
          <a:bodyPr wrap="non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 0.75 GeV</a:t>
            </a:r>
            <a:r>
              <a:rPr lang="en-US" sz="2400" baseline="30000" dirty="0" smtClean="0">
                <a:solidFill>
                  <a:srgbClr val="000000"/>
                </a:solidFill>
              </a:rPr>
              <a:t>2</a:t>
            </a:r>
            <a:endParaRPr lang="en-US" sz="2400" baseline="30000" dirty="0">
              <a:solidFill>
                <a:srgbClr val="000000"/>
              </a:solidFill>
            </a:endParaRPr>
          </a:p>
        </p:txBody>
      </p:sp>
      <p:sp>
        <p:nvSpPr>
          <p:cNvPr id="11" name="TextBox 10"/>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2" name="Rectangle 11"/>
          <p:cNvSpPr/>
          <p:nvPr/>
        </p:nvSpPr>
        <p:spPr>
          <a:xfrm>
            <a:off x="76200" y="4908828"/>
            <a:ext cx="3454401" cy="1415772"/>
          </a:xfrm>
          <a:prstGeom prst="rect">
            <a:avLst/>
          </a:prstGeom>
        </p:spPr>
        <p:txBody>
          <a:bodyPr wrap="square">
            <a:spAutoFit/>
          </a:bodyPr>
          <a:lstStyle/>
          <a:p>
            <a:r>
              <a:rPr lang="en-US" sz="1400" dirty="0" smtClean="0">
                <a:solidFill>
                  <a:srgbClr val="000000"/>
                </a:solidFill>
                <a:latin typeface="Tahoma"/>
              </a:rPr>
              <a:t>Variable     Bin size   bins</a:t>
            </a:r>
          </a:p>
          <a:p>
            <a:r>
              <a:rPr lang="en-US" sz="1400" dirty="0" smtClean="0">
                <a:solidFill>
                  <a:srgbClr val="000000"/>
                </a:solidFill>
                <a:latin typeface="Tahoma"/>
              </a:rPr>
              <a:t>	</a:t>
            </a:r>
          </a:p>
          <a:p>
            <a:r>
              <a:rPr lang="en-US" sz="1400" dirty="0" smtClean="0">
                <a:solidFill>
                  <a:srgbClr val="000000"/>
                </a:solidFill>
                <a:latin typeface="Tahoma"/>
              </a:rPr>
              <a:t>W, </a:t>
            </a:r>
            <a:r>
              <a:rPr lang="en-US" sz="1400" dirty="0" smtClean="0">
                <a:solidFill>
                  <a:srgbClr val="000000"/>
                </a:solidFill>
                <a:latin typeface="Tahoma"/>
              </a:rPr>
              <a:t>GeV       0.025      28	</a:t>
            </a:r>
            <a:r>
              <a:rPr lang="en-US" sz="1400" dirty="0" smtClean="0">
                <a:solidFill>
                  <a:srgbClr val="000000"/>
                </a:solidFill>
                <a:latin typeface="Tahoma"/>
              </a:rPr>
              <a:t>1.1	</a:t>
            </a:r>
            <a:r>
              <a:rPr lang="en-US" sz="1400" dirty="0" smtClean="0">
                <a:solidFill>
                  <a:srgbClr val="000000"/>
                </a:solidFill>
                <a:latin typeface="Tahoma"/>
              </a:rPr>
              <a:t>1.8	</a:t>
            </a:r>
            <a:endParaRPr lang="en-US" sz="1400" dirty="0" smtClean="0">
              <a:solidFill>
                <a:srgbClr val="000000"/>
              </a:solidFill>
              <a:latin typeface="Tahoma"/>
            </a:endParaRPr>
          </a:p>
          <a:p>
            <a:r>
              <a:rPr lang="en-US" sz="1400" dirty="0" smtClean="0">
                <a:solidFill>
                  <a:srgbClr val="000000"/>
                </a:solidFill>
                <a:latin typeface="Tahoma"/>
              </a:rPr>
              <a:t>Q</a:t>
            </a:r>
            <a:r>
              <a:rPr lang="en-US" sz="1200" baseline="30000" dirty="0" smtClean="0">
                <a:solidFill>
                  <a:srgbClr val="000000"/>
                </a:solidFill>
                <a:latin typeface="Tahoma"/>
              </a:rPr>
              <a:t>2</a:t>
            </a:r>
            <a:r>
              <a:rPr lang="en-US" sz="1400" dirty="0" smtClean="0">
                <a:solidFill>
                  <a:srgbClr val="000000"/>
                </a:solidFill>
                <a:latin typeface="Tahoma"/>
              </a:rPr>
              <a:t>, GeV</a:t>
            </a:r>
            <a:r>
              <a:rPr lang="en-US" sz="1200" baseline="30000" dirty="0" smtClean="0">
                <a:solidFill>
                  <a:srgbClr val="000000"/>
                </a:solidFill>
                <a:latin typeface="Tahoma"/>
              </a:rPr>
              <a:t>2</a:t>
            </a:r>
            <a:r>
              <a:rPr lang="en-US" sz="1400" dirty="0" smtClean="0">
                <a:solidFill>
                  <a:srgbClr val="000000"/>
                </a:solidFill>
                <a:latin typeface="Tahoma"/>
              </a:rPr>
              <a:t>	 0.1	        6	0.4	</a:t>
            </a:r>
            <a:r>
              <a:rPr lang="en-US" sz="1400" dirty="0" smtClean="0">
                <a:solidFill>
                  <a:srgbClr val="000000"/>
                </a:solidFill>
                <a:latin typeface="Tahoma"/>
              </a:rPr>
              <a:t>1.0	</a:t>
            </a:r>
          </a:p>
          <a:p>
            <a:r>
              <a:rPr lang="en-US" sz="1400" dirty="0" err="1" smtClean="0">
                <a:solidFill>
                  <a:srgbClr val="000000"/>
                </a:solidFill>
                <a:latin typeface="Tahoma"/>
              </a:rPr>
              <a:t>cosθ</a:t>
            </a:r>
            <a:r>
              <a:rPr lang="en-US" sz="1400" dirty="0" smtClean="0">
                <a:solidFill>
                  <a:srgbClr val="000000"/>
                </a:solidFill>
                <a:latin typeface="Tahoma"/>
              </a:rPr>
              <a:t>	         0.2	       10</a:t>
            </a:r>
            <a:r>
              <a:rPr lang="en-US" sz="1400" dirty="0" smtClean="0">
                <a:solidFill>
                  <a:srgbClr val="000000"/>
                </a:solidFill>
                <a:latin typeface="Tahoma"/>
              </a:rPr>
              <a:t>	-1	1	</a:t>
            </a:r>
          </a:p>
          <a:p>
            <a:r>
              <a:rPr lang="en-US" sz="1400" dirty="0" err="1" smtClean="0">
                <a:solidFill>
                  <a:srgbClr val="000000"/>
                </a:solidFill>
                <a:latin typeface="Tahoma"/>
              </a:rPr>
              <a:t>φ</a:t>
            </a:r>
            <a:r>
              <a:rPr lang="en-US" sz="1400" dirty="0" smtClean="0">
                <a:solidFill>
                  <a:srgbClr val="000000"/>
                </a:solidFill>
                <a:latin typeface="Tahoma"/>
              </a:rPr>
              <a:t>	         15</a:t>
            </a:r>
            <a:r>
              <a:rPr lang="en-US" sz="1200" baseline="30000" dirty="0" smtClean="0">
                <a:solidFill>
                  <a:srgbClr val="000000"/>
                </a:solidFill>
                <a:latin typeface="Tahoma"/>
              </a:rPr>
              <a:t>o</a:t>
            </a:r>
            <a:r>
              <a:rPr lang="en-US" sz="1400" dirty="0" smtClean="0">
                <a:solidFill>
                  <a:srgbClr val="000000"/>
                </a:solidFill>
                <a:latin typeface="Tahoma"/>
              </a:rPr>
              <a:t>	       24	</a:t>
            </a:r>
            <a:r>
              <a:rPr lang="en-US" sz="1400" dirty="0" smtClean="0">
                <a:solidFill>
                  <a:srgbClr val="000000"/>
                </a:solidFill>
                <a:latin typeface="Tahoma"/>
              </a:rPr>
              <a:t>0</a:t>
            </a:r>
            <a:r>
              <a:rPr lang="en-US" sz="1200" baseline="30000" dirty="0" smtClean="0">
                <a:solidFill>
                  <a:srgbClr val="000000"/>
                </a:solidFill>
                <a:latin typeface="Tahoma"/>
              </a:rPr>
              <a:t>o</a:t>
            </a:r>
            <a:r>
              <a:rPr lang="en-US" sz="1400" dirty="0" smtClean="0">
                <a:solidFill>
                  <a:srgbClr val="000000"/>
                </a:solidFill>
                <a:latin typeface="Tahoma"/>
              </a:rPr>
              <a:t>	360</a:t>
            </a:r>
            <a:r>
              <a:rPr lang="en-US" sz="1200" baseline="30000" dirty="0" smtClean="0">
                <a:solidFill>
                  <a:srgbClr val="000000"/>
                </a:solidFill>
                <a:latin typeface="Tahoma"/>
              </a:rPr>
              <a:t>o</a:t>
            </a:r>
            <a:r>
              <a:rPr lang="en-US" sz="1400" dirty="0" smtClean="0">
                <a:solidFill>
                  <a:srgbClr val="000000"/>
                </a:solidFill>
                <a:latin typeface="Tahoma"/>
              </a:rPr>
              <a:t>	</a:t>
            </a:r>
          </a:p>
        </p:txBody>
      </p:sp>
      <p:sp>
        <p:nvSpPr>
          <p:cNvPr id="14" name="TextBox 13"/>
          <p:cNvSpPr txBox="1"/>
          <p:nvPr/>
        </p:nvSpPr>
        <p:spPr>
          <a:xfrm>
            <a:off x="5105400" y="1214735"/>
            <a:ext cx="2210862" cy="461665"/>
          </a:xfrm>
          <a:prstGeom prst="rect">
            <a:avLst/>
          </a:prstGeom>
          <a:noFill/>
        </p:spPr>
        <p:txBody>
          <a:bodyPr wrap="none" rtlCol="0">
            <a:spAutoFit/>
          </a:bodyPr>
          <a:lstStyle/>
          <a:p>
            <a:r>
              <a:rPr lang="en-US" sz="2400" dirty="0" smtClean="0">
                <a:solidFill>
                  <a:srgbClr val="000000"/>
                </a:solidFill>
              </a:rPr>
              <a:t>W</a:t>
            </a:r>
            <a:r>
              <a:rPr lang="en-US" sz="2400" dirty="0" smtClean="0">
                <a:solidFill>
                  <a:srgbClr val="000000"/>
                </a:solidFill>
              </a:rPr>
              <a:t> = 1.5625 GeV</a:t>
            </a:r>
            <a:endParaRPr lang="en-US" sz="2400" baseline="30000"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45058" name="Equation" r:id="rId3" imgW="114120" imgH="215640" progId="Equation.3">
              <p:embed/>
            </p:oleObj>
          </a:graphicData>
        </a:graphic>
      </p:graphicFrame>
      <p:sp>
        <p:nvSpPr>
          <p:cNvPr id="6" name="Content Placeholder 2"/>
          <p:cNvSpPr txBox="1">
            <a:spLocks/>
          </p:cNvSpPr>
          <p:nvPr/>
        </p:nvSpPr>
        <p:spPr>
          <a:xfrm>
            <a:off x="2209800" y="1936750"/>
            <a:ext cx="5867400" cy="3200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noProof="0" dirty="0" smtClean="0">
                <a:solidFill>
                  <a:schemeClr val="bg1"/>
                </a:solidFill>
              </a:rPr>
              <a:t>Introduction</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Experiment Overview</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Preliminary </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Results</a:t>
            </a:r>
            <a:endParaRPr kumimoji="0" lang="en-US" sz="3200" b="0" i="0" u="none" strike="noStrike" kern="1200" cap="none" spc="0" normalizeH="0" baseline="30000" noProof="0" dirty="0" smtClean="0">
              <a:ln>
                <a:noFill/>
              </a:ln>
              <a:solidFill>
                <a:schemeClr val="bg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Summary</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bg1"/>
                </a:solidFill>
                <a:effectLst/>
                <a:uLnTx/>
                <a:uFillTx/>
                <a:latin typeface="+mj-lt"/>
                <a:ea typeface="+mj-ea"/>
                <a:cs typeface="Arial" charset="0"/>
              </a:rPr>
              <a:t>Outline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3" name="Slide Number Placeholder 12"/>
          <p:cNvSpPr>
            <a:spLocks noGrp="1"/>
          </p:cNvSpPr>
          <p:nvPr>
            <p:ph type="sldNum" sz="quarter" idx="12"/>
          </p:nvPr>
        </p:nvSpPr>
        <p:spPr/>
        <p:txBody>
          <a:bodyPr/>
          <a:lstStyle/>
          <a:p>
            <a:fld id="{B745C004-AECF-1B44-BB05-599F8CB84B74}" type="slidenum">
              <a:rPr lang="en-US" smtClean="0"/>
              <a:pPr/>
              <a:t>2</a:t>
            </a:fld>
            <a:endParaRPr lang="en-US"/>
          </a:p>
        </p:txBody>
      </p:sp>
      <p:sp>
        <p:nvSpPr>
          <p:cNvPr id="14" name="Footer Placeholder 13"/>
          <p:cNvSpPr>
            <a:spLocks noGrp="1"/>
          </p:cNvSpPr>
          <p:nvPr>
            <p:ph type="ftr" sz="quarter" idx="11"/>
          </p:nvPr>
        </p:nvSpPr>
        <p:spPr/>
        <p:txBody>
          <a:bodyPr/>
          <a:lstStyle/>
          <a:p>
            <a:r>
              <a:rPr lang="en-US" smtClean="0"/>
              <a:t>NSTAR, May 17 2011, Jefferson Lab</a:t>
            </a:r>
            <a:endParaRPr lang="en-US"/>
          </a:p>
        </p:txBody>
      </p:sp>
      <p:sp>
        <p:nvSpPr>
          <p:cNvPr id="15" name="Date Placeholder 14"/>
          <p:cNvSpPr>
            <a:spLocks noGrp="1"/>
          </p:cNvSpPr>
          <p:nvPr>
            <p:ph type="dt" sz="half" idx="10"/>
          </p:nvPr>
        </p:nvSpPr>
        <p:spPr/>
        <p:txBody>
          <a:bodyPr/>
          <a:lstStyle/>
          <a:p>
            <a:r>
              <a:rPr lang="en-US" smtClean="0"/>
              <a:t>M.Ungaro</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20</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a:t>
            </a:r>
            <a:r>
              <a:rPr lang="en-US" dirty="0" smtClean="0">
                <a:solidFill>
                  <a:schemeClr val="bg1"/>
                </a:solidFill>
              </a:rPr>
              <a:t>Results, Low Q</a:t>
            </a:r>
            <a:r>
              <a:rPr lang="en-US" baseline="30000" dirty="0" smtClean="0">
                <a:solidFill>
                  <a:schemeClr val="bg1"/>
                </a:solidFill>
              </a:rPr>
              <a:t>2</a:t>
            </a:r>
            <a:endParaRPr lang="en-US" baseline="30000" dirty="0" smtClean="0">
              <a:solidFill>
                <a:schemeClr val="bg1"/>
              </a:solidFill>
            </a:endParaRPr>
          </a:p>
        </p:txBody>
      </p:sp>
      <p:pic>
        <p:nvPicPr>
          <p:cNvPr id="13" name="Picture 12"/>
          <p:cNvPicPr>
            <a:picLocks noChangeAspect="1"/>
          </p:cNvPicPr>
          <p:nvPr/>
        </p:nvPicPr>
        <p:blipFill>
          <a:blip r:embed="rId2"/>
          <a:srcRect l="5385" t="5860"/>
          <a:stretch>
            <a:fillRect/>
          </a:stretch>
        </p:blipFill>
        <p:spPr>
          <a:xfrm>
            <a:off x="209131" y="2819401"/>
            <a:ext cx="3067469" cy="1904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tretch>
            <a:fillRect/>
          </a:stretch>
        </p:blipFill>
        <p:spPr>
          <a:xfrm>
            <a:off x="3530601" y="1676400"/>
            <a:ext cx="5384798" cy="4038599"/>
          </a:xfrm>
          <a:prstGeom prst="rect">
            <a:avLst/>
          </a:prstGeom>
        </p:spPr>
      </p:pic>
      <p:sp>
        <p:nvSpPr>
          <p:cNvPr id="9" name="Left Arrow 8"/>
          <p:cNvSpPr/>
          <p:nvPr/>
        </p:nvSpPr>
        <p:spPr>
          <a:xfrm>
            <a:off x="1295400" y="3200400"/>
            <a:ext cx="2235201" cy="4572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200" y="2133600"/>
            <a:ext cx="2029372" cy="461665"/>
          </a:xfrm>
          <a:prstGeom prst="rect">
            <a:avLst/>
          </a:prstGeom>
          <a:noFill/>
        </p:spPr>
        <p:txBody>
          <a:bodyPr wrap="non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 0.85 GeV</a:t>
            </a:r>
            <a:r>
              <a:rPr lang="en-US" sz="2400" baseline="30000" dirty="0" smtClean="0">
                <a:solidFill>
                  <a:srgbClr val="000000"/>
                </a:solidFill>
              </a:rPr>
              <a:t>2</a:t>
            </a:r>
            <a:endParaRPr lang="en-US" sz="2400" baseline="30000" dirty="0">
              <a:solidFill>
                <a:srgbClr val="000000"/>
              </a:solidFill>
            </a:endParaRPr>
          </a:p>
        </p:txBody>
      </p:sp>
      <p:sp>
        <p:nvSpPr>
          <p:cNvPr id="11" name="TextBox 10"/>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2" name="Rectangle 11"/>
          <p:cNvSpPr/>
          <p:nvPr/>
        </p:nvSpPr>
        <p:spPr>
          <a:xfrm>
            <a:off x="76200" y="4908828"/>
            <a:ext cx="3454401" cy="1415772"/>
          </a:xfrm>
          <a:prstGeom prst="rect">
            <a:avLst/>
          </a:prstGeom>
        </p:spPr>
        <p:txBody>
          <a:bodyPr wrap="square">
            <a:spAutoFit/>
          </a:bodyPr>
          <a:lstStyle/>
          <a:p>
            <a:r>
              <a:rPr lang="en-US" sz="1400" dirty="0" smtClean="0">
                <a:solidFill>
                  <a:srgbClr val="000000"/>
                </a:solidFill>
                <a:latin typeface="Tahoma"/>
              </a:rPr>
              <a:t>Variable     Bin size   bins</a:t>
            </a:r>
          </a:p>
          <a:p>
            <a:r>
              <a:rPr lang="en-US" sz="1400" dirty="0" smtClean="0">
                <a:solidFill>
                  <a:srgbClr val="000000"/>
                </a:solidFill>
                <a:latin typeface="Tahoma"/>
              </a:rPr>
              <a:t>	</a:t>
            </a:r>
          </a:p>
          <a:p>
            <a:r>
              <a:rPr lang="en-US" sz="1400" dirty="0" smtClean="0">
                <a:solidFill>
                  <a:srgbClr val="000000"/>
                </a:solidFill>
                <a:latin typeface="Tahoma"/>
              </a:rPr>
              <a:t>W, </a:t>
            </a:r>
            <a:r>
              <a:rPr lang="en-US" sz="1400" dirty="0" smtClean="0">
                <a:solidFill>
                  <a:srgbClr val="000000"/>
                </a:solidFill>
                <a:latin typeface="Tahoma"/>
              </a:rPr>
              <a:t>GeV       0.025      28	</a:t>
            </a:r>
            <a:r>
              <a:rPr lang="en-US" sz="1400" dirty="0" smtClean="0">
                <a:solidFill>
                  <a:srgbClr val="000000"/>
                </a:solidFill>
                <a:latin typeface="Tahoma"/>
              </a:rPr>
              <a:t>1.1	</a:t>
            </a:r>
            <a:r>
              <a:rPr lang="en-US" sz="1400" dirty="0" smtClean="0">
                <a:solidFill>
                  <a:srgbClr val="000000"/>
                </a:solidFill>
                <a:latin typeface="Tahoma"/>
              </a:rPr>
              <a:t>1.8	</a:t>
            </a:r>
            <a:endParaRPr lang="en-US" sz="1400" dirty="0" smtClean="0">
              <a:solidFill>
                <a:srgbClr val="000000"/>
              </a:solidFill>
              <a:latin typeface="Tahoma"/>
            </a:endParaRPr>
          </a:p>
          <a:p>
            <a:r>
              <a:rPr lang="en-US" sz="1400" dirty="0" smtClean="0">
                <a:solidFill>
                  <a:srgbClr val="000000"/>
                </a:solidFill>
                <a:latin typeface="Tahoma"/>
              </a:rPr>
              <a:t>Q</a:t>
            </a:r>
            <a:r>
              <a:rPr lang="en-US" sz="1200" baseline="30000" dirty="0" smtClean="0">
                <a:solidFill>
                  <a:srgbClr val="000000"/>
                </a:solidFill>
                <a:latin typeface="Tahoma"/>
              </a:rPr>
              <a:t>2</a:t>
            </a:r>
            <a:r>
              <a:rPr lang="en-US" sz="1400" dirty="0" smtClean="0">
                <a:solidFill>
                  <a:srgbClr val="000000"/>
                </a:solidFill>
                <a:latin typeface="Tahoma"/>
              </a:rPr>
              <a:t>, GeV</a:t>
            </a:r>
            <a:r>
              <a:rPr lang="en-US" sz="1200" baseline="30000" dirty="0" smtClean="0">
                <a:solidFill>
                  <a:srgbClr val="000000"/>
                </a:solidFill>
                <a:latin typeface="Tahoma"/>
              </a:rPr>
              <a:t>2</a:t>
            </a:r>
            <a:r>
              <a:rPr lang="en-US" sz="1400" dirty="0" smtClean="0">
                <a:solidFill>
                  <a:srgbClr val="000000"/>
                </a:solidFill>
                <a:latin typeface="Tahoma"/>
              </a:rPr>
              <a:t>	 0.1	        6	0.4	</a:t>
            </a:r>
            <a:r>
              <a:rPr lang="en-US" sz="1400" dirty="0" smtClean="0">
                <a:solidFill>
                  <a:srgbClr val="000000"/>
                </a:solidFill>
                <a:latin typeface="Tahoma"/>
              </a:rPr>
              <a:t>1.0	</a:t>
            </a:r>
          </a:p>
          <a:p>
            <a:r>
              <a:rPr lang="en-US" sz="1400" dirty="0" err="1" smtClean="0">
                <a:solidFill>
                  <a:srgbClr val="000000"/>
                </a:solidFill>
                <a:latin typeface="Tahoma"/>
              </a:rPr>
              <a:t>cosθ</a:t>
            </a:r>
            <a:r>
              <a:rPr lang="en-US" sz="1400" dirty="0" smtClean="0">
                <a:solidFill>
                  <a:srgbClr val="000000"/>
                </a:solidFill>
                <a:latin typeface="Tahoma"/>
              </a:rPr>
              <a:t>	         0.2	       10</a:t>
            </a:r>
            <a:r>
              <a:rPr lang="en-US" sz="1400" dirty="0" smtClean="0">
                <a:solidFill>
                  <a:srgbClr val="000000"/>
                </a:solidFill>
                <a:latin typeface="Tahoma"/>
              </a:rPr>
              <a:t>	-1	1	</a:t>
            </a:r>
          </a:p>
          <a:p>
            <a:r>
              <a:rPr lang="en-US" sz="1400" dirty="0" err="1" smtClean="0">
                <a:solidFill>
                  <a:srgbClr val="000000"/>
                </a:solidFill>
                <a:latin typeface="Tahoma"/>
              </a:rPr>
              <a:t>φ</a:t>
            </a:r>
            <a:r>
              <a:rPr lang="en-US" sz="1400" dirty="0" smtClean="0">
                <a:solidFill>
                  <a:srgbClr val="000000"/>
                </a:solidFill>
                <a:latin typeface="Tahoma"/>
              </a:rPr>
              <a:t>	         15</a:t>
            </a:r>
            <a:r>
              <a:rPr lang="en-US" sz="1200" baseline="30000" dirty="0" smtClean="0">
                <a:solidFill>
                  <a:srgbClr val="000000"/>
                </a:solidFill>
                <a:latin typeface="Tahoma"/>
              </a:rPr>
              <a:t>o</a:t>
            </a:r>
            <a:r>
              <a:rPr lang="en-US" sz="1400" dirty="0" smtClean="0">
                <a:solidFill>
                  <a:srgbClr val="000000"/>
                </a:solidFill>
                <a:latin typeface="Tahoma"/>
              </a:rPr>
              <a:t>	       24	</a:t>
            </a:r>
            <a:r>
              <a:rPr lang="en-US" sz="1400" dirty="0" smtClean="0">
                <a:solidFill>
                  <a:srgbClr val="000000"/>
                </a:solidFill>
                <a:latin typeface="Tahoma"/>
              </a:rPr>
              <a:t>0</a:t>
            </a:r>
            <a:r>
              <a:rPr lang="en-US" sz="1200" baseline="30000" dirty="0" smtClean="0">
                <a:solidFill>
                  <a:srgbClr val="000000"/>
                </a:solidFill>
                <a:latin typeface="Tahoma"/>
              </a:rPr>
              <a:t>o</a:t>
            </a:r>
            <a:r>
              <a:rPr lang="en-US" sz="1400" dirty="0" smtClean="0">
                <a:solidFill>
                  <a:srgbClr val="000000"/>
                </a:solidFill>
                <a:latin typeface="Tahoma"/>
              </a:rPr>
              <a:t>	360</a:t>
            </a:r>
            <a:r>
              <a:rPr lang="en-US" sz="1200" baseline="30000" dirty="0" smtClean="0">
                <a:solidFill>
                  <a:srgbClr val="000000"/>
                </a:solidFill>
                <a:latin typeface="Tahoma"/>
              </a:rPr>
              <a:t>o</a:t>
            </a:r>
            <a:r>
              <a:rPr lang="en-US" sz="1400" dirty="0" smtClean="0">
                <a:solidFill>
                  <a:srgbClr val="000000"/>
                </a:solidFill>
                <a:latin typeface="Tahoma"/>
              </a:rPr>
              <a:t>	</a:t>
            </a:r>
          </a:p>
        </p:txBody>
      </p:sp>
      <p:sp>
        <p:nvSpPr>
          <p:cNvPr id="14" name="TextBox 13"/>
          <p:cNvSpPr txBox="1"/>
          <p:nvPr/>
        </p:nvSpPr>
        <p:spPr>
          <a:xfrm>
            <a:off x="5105400" y="1214735"/>
            <a:ext cx="2210862" cy="461665"/>
          </a:xfrm>
          <a:prstGeom prst="rect">
            <a:avLst/>
          </a:prstGeom>
          <a:noFill/>
        </p:spPr>
        <p:txBody>
          <a:bodyPr wrap="none" rtlCol="0">
            <a:spAutoFit/>
          </a:bodyPr>
          <a:lstStyle/>
          <a:p>
            <a:r>
              <a:rPr lang="en-US" sz="2400" dirty="0" smtClean="0">
                <a:solidFill>
                  <a:srgbClr val="000000"/>
                </a:solidFill>
              </a:rPr>
              <a:t>W</a:t>
            </a:r>
            <a:r>
              <a:rPr lang="en-US" sz="2400" dirty="0" smtClean="0">
                <a:solidFill>
                  <a:srgbClr val="000000"/>
                </a:solidFill>
              </a:rPr>
              <a:t> = 1.5625 GeV</a:t>
            </a:r>
            <a:endParaRPr lang="en-US" sz="2400" baseline="30000"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21</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a:t>
            </a:r>
            <a:r>
              <a:rPr lang="en-US" dirty="0" smtClean="0">
                <a:solidFill>
                  <a:schemeClr val="bg1"/>
                </a:solidFill>
              </a:rPr>
              <a:t>Results, Low Q</a:t>
            </a:r>
            <a:r>
              <a:rPr lang="en-US" baseline="30000" dirty="0" smtClean="0">
                <a:solidFill>
                  <a:schemeClr val="bg1"/>
                </a:solidFill>
              </a:rPr>
              <a:t>2</a:t>
            </a:r>
            <a:endParaRPr lang="en-US" baseline="30000" dirty="0" smtClean="0">
              <a:solidFill>
                <a:schemeClr val="bg1"/>
              </a:solidFill>
            </a:endParaRPr>
          </a:p>
        </p:txBody>
      </p:sp>
      <p:pic>
        <p:nvPicPr>
          <p:cNvPr id="13" name="Picture 12"/>
          <p:cNvPicPr>
            <a:picLocks noChangeAspect="1"/>
          </p:cNvPicPr>
          <p:nvPr/>
        </p:nvPicPr>
        <p:blipFill>
          <a:blip r:embed="rId2"/>
          <a:srcRect l="5385" t="5860"/>
          <a:stretch>
            <a:fillRect/>
          </a:stretch>
        </p:blipFill>
        <p:spPr>
          <a:xfrm>
            <a:off x="209131" y="2819401"/>
            <a:ext cx="3067469" cy="1904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tretch>
            <a:fillRect/>
          </a:stretch>
        </p:blipFill>
        <p:spPr>
          <a:xfrm>
            <a:off x="3530601" y="1676400"/>
            <a:ext cx="5384798" cy="4038599"/>
          </a:xfrm>
          <a:prstGeom prst="rect">
            <a:avLst/>
          </a:prstGeom>
        </p:spPr>
      </p:pic>
      <p:sp>
        <p:nvSpPr>
          <p:cNvPr id="9" name="Left Arrow 8"/>
          <p:cNvSpPr/>
          <p:nvPr/>
        </p:nvSpPr>
        <p:spPr>
          <a:xfrm>
            <a:off x="1295400" y="2971800"/>
            <a:ext cx="2235201" cy="4572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200" y="2133600"/>
            <a:ext cx="2029372" cy="461665"/>
          </a:xfrm>
          <a:prstGeom prst="rect">
            <a:avLst/>
          </a:prstGeom>
          <a:noFill/>
        </p:spPr>
        <p:txBody>
          <a:bodyPr wrap="non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 0.95 GeV</a:t>
            </a:r>
            <a:r>
              <a:rPr lang="en-US" sz="2400" baseline="30000" dirty="0" smtClean="0">
                <a:solidFill>
                  <a:srgbClr val="000000"/>
                </a:solidFill>
              </a:rPr>
              <a:t>2</a:t>
            </a:r>
            <a:endParaRPr lang="en-US" sz="2400" baseline="30000" dirty="0">
              <a:solidFill>
                <a:srgbClr val="000000"/>
              </a:solidFill>
            </a:endParaRPr>
          </a:p>
        </p:txBody>
      </p:sp>
      <p:sp>
        <p:nvSpPr>
          <p:cNvPr id="11" name="TextBox 10"/>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2" name="Rectangle 11"/>
          <p:cNvSpPr/>
          <p:nvPr/>
        </p:nvSpPr>
        <p:spPr>
          <a:xfrm>
            <a:off x="76200" y="4908828"/>
            <a:ext cx="3454401" cy="1415772"/>
          </a:xfrm>
          <a:prstGeom prst="rect">
            <a:avLst/>
          </a:prstGeom>
        </p:spPr>
        <p:txBody>
          <a:bodyPr wrap="square">
            <a:spAutoFit/>
          </a:bodyPr>
          <a:lstStyle/>
          <a:p>
            <a:r>
              <a:rPr lang="en-US" sz="1400" dirty="0" smtClean="0">
                <a:solidFill>
                  <a:srgbClr val="000000"/>
                </a:solidFill>
                <a:latin typeface="Tahoma"/>
              </a:rPr>
              <a:t>Variable     Bin size   bins</a:t>
            </a:r>
          </a:p>
          <a:p>
            <a:r>
              <a:rPr lang="en-US" sz="1400" dirty="0" smtClean="0">
                <a:solidFill>
                  <a:srgbClr val="000000"/>
                </a:solidFill>
                <a:latin typeface="Tahoma"/>
              </a:rPr>
              <a:t>	</a:t>
            </a:r>
          </a:p>
          <a:p>
            <a:r>
              <a:rPr lang="en-US" sz="1400" dirty="0" smtClean="0">
                <a:solidFill>
                  <a:srgbClr val="000000"/>
                </a:solidFill>
                <a:latin typeface="Tahoma"/>
              </a:rPr>
              <a:t>W, </a:t>
            </a:r>
            <a:r>
              <a:rPr lang="en-US" sz="1400" dirty="0" smtClean="0">
                <a:solidFill>
                  <a:srgbClr val="000000"/>
                </a:solidFill>
                <a:latin typeface="Tahoma"/>
              </a:rPr>
              <a:t>GeV       0.025      28	</a:t>
            </a:r>
            <a:r>
              <a:rPr lang="en-US" sz="1400" dirty="0" smtClean="0">
                <a:solidFill>
                  <a:srgbClr val="000000"/>
                </a:solidFill>
                <a:latin typeface="Tahoma"/>
              </a:rPr>
              <a:t>1.1	</a:t>
            </a:r>
            <a:r>
              <a:rPr lang="en-US" sz="1400" dirty="0" smtClean="0">
                <a:solidFill>
                  <a:srgbClr val="000000"/>
                </a:solidFill>
                <a:latin typeface="Tahoma"/>
              </a:rPr>
              <a:t>1.8	</a:t>
            </a:r>
            <a:endParaRPr lang="en-US" sz="1400" dirty="0" smtClean="0">
              <a:solidFill>
                <a:srgbClr val="000000"/>
              </a:solidFill>
              <a:latin typeface="Tahoma"/>
            </a:endParaRPr>
          </a:p>
          <a:p>
            <a:r>
              <a:rPr lang="en-US" sz="1400" dirty="0" smtClean="0">
                <a:solidFill>
                  <a:srgbClr val="000000"/>
                </a:solidFill>
                <a:latin typeface="Tahoma"/>
              </a:rPr>
              <a:t>Q</a:t>
            </a:r>
            <a:r>
              <a:rPr lang="en-US" sz="1200" baseline="30000" dirty="0" smtClean="0">
                <a:solidFill>
                  <a:srgbClr val="000000"/>
                </a:solidFill>
                <a:latin typeface="Tahoma"/>
              </a:rPr>
              <a:t>2</a:t>
            </a:r>
            <a:r>
              <a:rPr lang="en-US" sz="1400" dirty="0" smtClean="0">
                <a:solidFill>
                  <a:srgbClr val="000000"/>
                </a:solidFill>
                <a:latin typeface="Tahoma"/>
              </a:rPr>
              <a:t>, GeV</a:t>
            </a:r>
            <a:r>
              <a:rPr lang="en-US" sz="1200" baseline="30000" dirty="0" smtClean="0">
                <a:solidFill>
                  <a:srgbClr val="000000"/>
                </a:solidFill>
                <a:latin typeface="Tahoma"/>
              </a:rPr>
              <a:t>2</a:t>
            </a:r>
            <a:r>
              <a:rPr lang="en-US" sz="1400" dirty="0" smtClean="0">
                <a:solidFill>
                  <a:srgbClr val="000000"/>
                </a:solidFill>
                <a:latin typeface="Tahoma"/>
              </a:rPr>
              <a:t>	 0.1	        6	0.4	</a:t>
            </a:r>
            <a:r>
              <a:rPr lang="en-US" sz="1400" dirty="0" smtClean="0">
                <a:solidFill>
                  <a:srgbClr val="000000"/>
                </a:solidFill>
                <a:latin typeface="Tahoma"/>
              </a:rPr>
              <a:t>1.0	</a:t>
            </a:r>
          </a:p>
          <a:p>
            <a:r>
              <a:rPr lang="en-US" sz="1400" dirty="0" err="1" smtClean="0">
                <a:solidFill>
                  <a:srgbClr val="000000"/>
                </a:solidFill>
                <a:latin typeface="Tahoma"/>
              </a:rPr>
              <a:t>cosθ</a:t>
            </a:r>
            <a:r>
              <a:rPr lang="en-US" sz="1400" dirty="0" smtClean="0">
                <a:solidFill>
                  <a:srgbClr val="000000"/>
                </a:solidFill>
                <a:latin typeface="Tahoma"/>
              </a:rPr>
              <a:t>	         0.2	       10</a:t>
            </a:r>
            <a:r>
              <a:rPr lang="en-US" sz="1400" dirty="0" smtClean="0">
                <a:solidFill>
                  <a:srgbClr val="000000"/>
                </a:solidFill>
                <a:latin typeface="Tahoma"/>
              </a:rPr>
              <a:t>	-1	1	</a:t>
            </a:r>
          </a:p>
          <a:p>
            <a:r>
              <a:rPr lang="en-US" sz="1400" dirty="0" err="1" smtClean="0">
                <a:solidFill>
                  <a:srgbClr val="000000"/>
                </a:solidFill>
                <a:latin typeface="Tahoma"/>
              </a:rPr>
              <a:t>φ</a:t>
            </a:r>
            <a:r>
              <a:rPr lang="en-US" sz="1400" dirty="0" smtClean="0">
                <a:solidFill>
                  <a:srgbClr val="000000"/>
                </a:solidFill>
                <a:latin typeface="Tahoma"/>
              </a:rPr>
              <a:t>	         15</a:t>
            </a:r>
            <a:r>
              <a:rPr lang="en-US" sz="1200" baseline="30000" dirty="0" smtClean="0">
                <a:solidFill>
                  <a:srgbClr val="000000"/>
                </a:solidFill>
                <a:latin typeface="Tahoma"/>
              </a:rPr>
              <a:t>o</a:t>
            </a:r>
            <a:r>
              <a:rPr lang="en-US" sz="1400" dirty="0" smtClean="0">
                <a:solidFill>
                  <a:srgbClr val="000000"/>
                </a:solidFill>
                <a:latin typeface="Tahoma"/>
              </a:rPr>
              <a:t>	       24	</a:t>
            </a:r>
            <a:r>
              <a:rPr lang="en-US" sz="1400" dirty="0" smtClean="0">
                <a:solidFill>
                  <a:srgbClr val="000000"/>
                </a:solidFill>
                <a:latin typeface="Tahoma"/>
              </a:rPr>
              <a:t>0</a:t>
            </a:r>
            <a:r>
              <a:rPr lang="en-US" sz="1200" baseline="30000" dirty="0" smtClean="0">
                <a:solidFill>
                  <a:srgbClr val="000000"/>
                </a:solidFill>
                <a:latin typeface="Tahoma"/>
              </a:rPr>
              <a:t>o</a:t>
            </a:r>
            <a:r>
              <a:rPr lang="en-US" sz="1400" dirty="0" smtClean="0">
                <a:solidFill>
                  <a:srgbClr val="000000"/>
                </a:solidFill>
                <a:latin typeface="Tahoma"/>
              </a:rPr>
              <a:t>	360</a:t>
            </a:r>
            <a:r>
              <a:rPr lang="en-US" sz="1200" baseline="30000" dirty="0" smtClean="0">
                <a:solidFill>
                  <a:srgbClr val="000000"/>
                </a:solidFill>
                <a:latin typeface="Tahoma"/>
              </a:rPr>
              <a:t>o</a:t>
            </a:r>
            <a:r>
              <a:rPr lang="en-US" sz="1400" dirty="0" smtClean="0">
                <a:solidFill>
                  <a:srgbClr val="000000"/>
                </a:solidFill>
                <a:latin typeface="Tahoma"/>
              </a:rPr>
              <a:t>	</a:t>
            </a:r>
          </a:p>
        </p:txBody>
      </p:sp>
      <p:sp>
        <p:nvSpPr>
          <p:cNvPr id="14" name="TextBox 13"/>
          <p:cNvSpPr txBox="1"/>
          <p:nvPr/>
        </p:nvSpPr>
        <p:spPr>
          <a:xfrm>
            <a:off x="5105400" y="1214735"/>
            <a:ext cx="2210862" cy="461665"/>
          </a:xfrm>
          <a:prstGeom prst="rect">
            <a:avLst/>
          </a:prstGeom>
          <a:noFill/>
        </p:spPr>
        <p:txBody>
          <a:bodyPr wrap="none" rtlCol="0">
            <a:spAutoFit/>
          </a:bodyPr>
          <a:lstStyle/>
          <a:p>
            <a:r>
              <a:rPr lang="en-US" sz="2400" dirty="0" smtClean="0">
                <a:solidFill>
                  <a:srgbClr val="000000"/>
                </a:solidFill>
              </a:rPr>
              <a:t>W</a:t>
            </a:r>
            <a:r>
              <a:rPr lang="en-US" sz="2400" dirty="0" smtClean="0">
                <a:solidFill>
                  <a:srgbClr val="000000"/>
                </a:solidFill>
              </a:rPr>
              <a:t> = 1.5625 GeV</a:t>
            </a:r>
            <a:endParaRPr lang="en-US" sz="2400" baseline="30000"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4160E492-7053-0542-A496-F91CEEA92483}" type="slidenum">
              <a:rPr lang="en-US" smtClean="0"/>
              <a:pPr/>
              <a:t>22</a:t>
            </a:fld>
            <a:endParaRPr lang="en-US" dirty="0"/>
          </a:p>
        </p:txBody>
      </p:sp>
      <p:graphicFrame>
        <p:nvGraphicFramePr>
          <p:cNvPr id="15" name="Object 4"/>
          <p:cNvGraphicFramePr>
            <a:graphicFrameLocks noChangeAspect="1"/>
          </p:cNvGraphicFramePr>
          <p:nvPr/>
        </p:nvGraphicFramePr>
        <p:xfrm>
          <a:off x="4514850" y="3321050"/>
          <a:ext cx="114300" cy="215900"/>
        </p:xfrm>
        <a:graphic>
          <a:graphicData uri="http://schemas.openxmlformats.org/presentationml/2006/ole">
            <p:oleObj spid="_x0000_s248834" name="Equation" r:id="rId4" imgW="114120" imgH="215640" progId="Equation.3">
              <p:embed/>
            </p:oleObj>
          </a:graphicData>
        </a:graphic>
      </p:graphicFrame>
      <p:sp>
        <p:nvSpPr>
          <p:cNvPr id="16" name="Rectangle 15"/>
          <p:cNvSpPr/>
          <p:nvPr/>
        </p:nvSpPr>
        <p:spPr>
          <a:xfrm>
            <a:off x="685800" y="4826168"/>
            <a:ext cx="2959864" cy="1015663"/>
          </a:xfrm>
          <a:prstGeom prst="rect">
            <a:avLst/>
          </a:prstGeom>
        </p:spPr>
        <p:txBody>
          <a:bodyPr wrap="none">
            <a:spAutoFit/>
          </a:bodyPr>
          <a:lstStyle/>
          <a:p>
            <a:r>
              <a:rPr lang="en-US" sz="2000" dirty="0" smtClean="0">
                <a:solidFill>
                  <a:srgbClr val="000000"/>
                </a:solidFill>
              </a:rPr>
              <a:t>45 bins in W, </a:t>
            </a:r>
            <a:r>
              <a:rPr lang="en-US" sz="2000" dirty="0" smtClean="0">
                <a:solidFill>
                  <a:srgbClr val="000000"/>
                </a:solidFill>
                <a:latin typeface="Symbol" charset="2"/>
                <a:cs typeface="Symbol" charset="2"/>
              </a:rPr>
              <a:t>D</a:t>
            </a:r>
            <a:r>
              <a:rPr lang="en-US" sz="2000" dirty="0" smtClean="0">
                <a:solidFill>
                  <a:srgbClr val="000000"/>
                </a:solidFill>
              </a:rPr>
              <a:t>W=20 </a:t>
            </a:r>
            <a:r>
              <a:rPr lang="en-US" sz="2000" dirty="0" err="1" smtClean="0">
                <a:solidFill>
                  <a:srgbClr val="000000"/>
                </a:solidFill>
              </a:rPr>
              <a:t>MeV</a:t>
            </a:r>
            <a:endParaRPr lang="en-US" sz="2000" dirty="0" smtClean="0">
              <a:solidFill>
                <a:srgbClr val="000000"/>
              </a:solidFill>
            </a:endParaRPr>
          </a:p>
          <a:p>
            <a:r>
              <a:rPr lang="en-US" sz="2000" dirty="0" smtClean="0">
                <a:solidFill>
                  <a:srgbClr val="000000"/>
                </a:solidFill>
              </a:rPr>
              <a:t>7 bins in Q</a:t>
            </a:r>
            <a:r>
              <a:rPr lang="en-US" sz="2000" baseline="30000" dirty="0" smtClean="0">
                <a:solidFill>
                  <a:srgbClr val="000000"/>
                </a:solidFill>
              </a:rPr>
              <a:t>2</a:t>
            </a:r>
            <a:r>
              <a:rPr lang="en-US" sz="2000" dirty="0" smtClean="0">
                <a:solidFill>
                  <a:srgbClr val="000000"/>
                </a:solidFill>
              </a:rPr>
              <a:t>  DQ</a:t>
            </a:r>
            <a:r>
              <a:rPr lang="en-US" sz="2000" baseline="30000" dirty="0" smtClean="0">
                <a:solidFill>
                  <a:srgbClr val="000000"/>
                </a:solidFill>
              </a:rPr>
              <a:t>2</a:t>
            </a:r>
            <a:r>
              <a:rPr lang="en-US" sz="2000" dirty="0" smtClean="0">
                <a:solidFill>
                  <a:srgbClr val="000000"/>
                </a:solidFill>
              </a:rPr>
              <a:t>/Q</a:t>
            </a:r>
            <a:r>
              <a:rPr lang="en-US" sz="2000" baseline="30000" dirty="0" smtClean="0">
                <a:solidFill>
                  <a:srgbClr val="000000"/>
                </a:solidFill>
              </a:rPr>
              <a:t>2</a:t>
            </a:r>
            <a:r>
              <a:rPr lang="en-US" sz="2000" dirty="0" smtClean="0">
                <a:solidFill>
                  <a:srgbClr val="000000"/>
                </a:solidFill>
              </a:rPr>
              <a:t> ~ 0.18</a:t>
            </a:r>
          </a:p>
          <a:p>
            <a:endParaRPr lang="en-US" sz="2000" dirty="0">
              <a:solidFill>
                <a:srgbClr val="000000"/>
              </a:solidFill>
            </a:endParaRPr>
          </a:p>
        </p:txBody>
      </p:sp>
      <p:sp>
        <p:nvSpPr>
          <p:cNvPr id="17" name="Rectangle 16"/>
          <p:cNvSpPr/>
          <p:nvPr/>
        </p:nvSpPr>
        <p:spPr>
          <a:xfrm>
            <a:off x="5791200" y="4826168"/>
            <a:ext cx="2266190" cy="1015663"/>
          </a:xfrm>
          <a:prstGeom prst="rect">
            <a:avLst/>
          </a:prstGeom>
        </p:spPr>
        <p:txBody>
          <a:bodyPr wrap="none">
            <a:spAutoFit/>
          </a:bodyPr>
          <a:lstStyle/>
          <a:p>
            <a:r>
              <a:rPr lang="en-US" sz="2000" dirty="0" smtClean="0">
                <a:solidFill>
                  <a:srgbClr val="000000"/>
                </a:solidFill>
              </a:rPr>
              <a:t>10 bins in </a:t>
            </a:r>
            <a:r>
              <a:rPr lang="en-US" sz="2000" dirty="0" err="1" smtClean="0">
                <a:solidFill>
                  <a:srgbClr val="000000"/>
                </a:solidFill>
              </a:rPr>
              <a:t>cos(</a:t>
            </a:r>
            <a:r>
              <a:rPr lang="en-US" sz="2000" dirty="0" err="1" smtClean="0">
                <a:solidFill>
                  <a:srgbClr val="000000"/>
                </a:solidFill>
                <a:latin typeface="Symbol" charset="2"/>
                <a:cs typeface="Symbol" charset="2"/>
              </a:rPr>
              <a:t>q</a:t>
            </a:r>
            <a:r>
              <a:rPr lang="en-US" sz="2000" dirty="0" smtClean="0">
                <a:solidFill>
                  <a:srgbClr val="000000"/>
                </a:solidFill>
              </a:rPr>
              <a:t>*)</a:t>
            </a:r>
          </a:p>
          <a:p>
            <a:r>
              <a:rPr lang="en-US" sz="2000" dirty="0" smtClean="0">
                <a:solidFill>
                  <a:srgbClr val="000000"/>
                </a:solidFill>
              </a:rPr>
              <a:t>24, 48, 96 bins in </a:t>
            </a:r>
            <a:r>
              <a:rPr lang="en-US" sz="2000" dirty="0" err="1" smtClean="0">
                <a:solidFill>
                  <a:srgbClr val="000000"/>
                </a:solidFill>
                <a:latin typeface="Symbol" charset="2"/>
                <a:cs typeface="Symbol" charset="2"/>
              </a:rPr>
              <a:t>f</a:t>
            </a:r>
            <a:r>
              <a:rPr lang="en-US" sz="2000" dirty="0" smtClean="0">
                <a:solidFill>
                  <a:srgbClr val="000000"/>
                </a:solidFill>
                <a:latin typeface="Calibri"/>
                <a:cs typeface="Calibri"/>
              </a:rPr>
              <a:t>*</a:t>
            </a:r>
          </a:p>
          <a:p>
            <a:endParaRPr lang="en-US" sz="2000" dirty="0">
              <a:solidFill>
                <a:srgbClr val="000000"/>
              </a:solidFill>
            </a:endParaRPr>
          </a:p>
        </p:txBody>
      </p:sp>
      <p:grpSp>
        <p:nvGrpSpPr>
          <p:cNvPr id="2" name="Group 36"/>
          <p:cNvGrpSpPr/>
          <p:nvPr/>
        </p:nvGrpSpPr>
        <p:grpSpPr>
          <a:xfrm>
            <a:off x="88293" y="1322392"/>
            <a:ext cx="8890310" cy="3304090"/>
            <a:chOff x="-51111" y="1349766"/>
            <a:chExt cx="8890310" cy="3304090"/>
          </a:xfrm>
        </p:grpSpPr>
        <p:grpSp>
          <p:nvGrpSpPr>
            <p:cNvPr id="3" name="Group 11"/>
            <p:cNvGrpSpPr/>
            <p:nvPr/>
          </p:nvGrpSpPr>
          <p:grpSpPr>
            <a:xfrm>
              <a:off x="-51111" y="1719098"/>
              <a:ext cx="4680261" cy="2934758"/>
              <a:chOff x="-53766" y="1719098"/>
              <a:chExt cx="4854366" cy="3323610"/>
            </a:xfrm>
          </p:grpSpPr>
          <p:pic>
            <p:nvPicPr>
              <p:cNvPr id="31" name="Picture 30" descr="W_Q2.gif"/>
              <p:cNvPicPr>
                <a:picLocks noChangeAspect="1"/>
              </p:cNvPicPr>
              <p:nvPr/>
            </p:nvPicPr>
            <p:blipFill>
              <a:blip r:embed="rId5"/>
              <a:stretch>
                <a:fillRect/>
              </a:stretch>
            </p:blipFill>
            <p:spPr>
              <a:xfrm>
                <a:off x="12727" y="1719098"/>
                <a:ext cx="4571999" cy="3100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TextBox 31"/>
              <p:cNvSpPr txBox="1"/>
              <p:nvPr/>
            </p:nvSpPr>
            <p:spPr>
              <a:xfrm>
                <a:off x="3429000" y="4581043"/>
                <a:ext cx="1371600" cy="461665"/>
              </a:xfrm>
              <a:prstGeom prst="rect">
                <a:avLst/>
              </a:prstGeom>
              <a:noFill/>
            </p:spPr>
            <p:txBody>
              <a:bodyPr wrap="square" rtlCol="0">
                <a:spAutoFit/>
              </a:bodyPr>
              <a:lstStyle/>
              <a:p>
                <a:r>
                  <a:rPr lang="en-US" sz="2400" dirty="0" smtClean="0">
                    <a:solidFill>
                      <a:srgbClr val="000000"/>
                    </a:solidFill>
                  </a:rPr>
                  <a:t>W  [</a:t>
                </a:r>
                <a:r>
                  <a:rPr lang="en-US" sz="2400" dirty="0" err="1" smtClean="0">
                    <a:solidFill>
                      <a:srgbClr val="000000"/>
                    </a:solidFill>
                  </a:rPr>
                  <a:t>GeV</a:t>
                </a:r>
                <a:r>
                  <a:rPr lang="en-US" sz="2400" dirty="0" smtClean="0">
                    <a:solidFill>
                      <a:srgbClr val="000000"/>
                    </a:solidFill>
                  </a:rPr>
                  <a:t>]</a:t>
                </a:r>
                <a:endParaRPr lang="en-US" sz="2400" dirty="0">
                  <a:solidFill>
                    <a:srgbClr val="000000"/>
                  </a:solidFill>
                </a:endParaRPr>
              </a:p>
            </p:txBody>
          </p:sp>
          <p:sp>
            <p:nvSpPr>
              <p:cNvPr id="33" name="Rectangle 32"/>
              <p:cNvSpPr/>
              <p:nvPr/>
            </p:nvSpPr>
            <p:spPr>
              <a:xfrm rot="16200000">
                <a:off x="-547726" y="2213059"/>
                <a:ext cx="1449586" cy="461665"/>
              </a:xfrm>
              <a:prstGeom prst="rect">
                <a:avLst/>
              </a:prstGeom>
            </p:spPr>
            <p:txBody>
              <a:bodyPr wrap="none">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[GeV</a:t>
                </a:r>
                <a:r>
                  <a:rPr lang="en-US" sz="2400" baseline="30000" dirty="0" smtClean="0">
                    <a:solidFill>
                      <a:srgbClr val="000000"/>
                    </a:solidFill>
                  </a:rPr>
                  <a:t>2</a:t>
                </a:r>
                <a:r>
                  <a:rPr lang="en-US" sz="2400" dirty="0" smtClean="0">
                    <a:solidFill>
                      <a:srgbClr val="000000"/>
                    </a:solidFill>
                  </a:rPr>
                  <a:t>]</a:t>
                </a:r>
                <a:endParaRPr lang="en-US" sz="2400" dirty="0">
                  <a:solidFill>
                    <a:srgbClr val="000000"/>
                  </a:solidFill>
                </a:endParaRPr>
              </a:p>
            </p:txBody>
          </p:sp>
        </p:grpSp>
        <p:sp>
          <p:nvSpPr>
            <p:cNvPr id="23" name="Rectangle 22"/>
            <p:cNvSpPr/>
            <p:nvPr/>
          </p:nvSpPr>
          <p:spPr>
            <a:xfrm>
              <a:off x="2514600" y="3124200"/>
              <a:ext cx="45719" cy="34061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5"/>
            <p:cNvGrpSpPr/>
            <p:nvPr/>
          </p:nvGrpSpPr>
          <p:grpSpPr>
            <a:xfrm>
              <a:off x="4800601" y="1349766"/>
              <a:ext cx="4038598" cy="3107128"/>
              <a:chOff x="4800601" y="1349766"/>
              <a:chExt cx="4038598" cy="3107128"/>
            </a:xfrm>
          </p:grpSpPr>
          <p:pic>
            <p:nvPicPr>
              <p:cNvPr id="29" name="Picture 28" descr="W_1.23_q2_3.0.gif"/>
              <p:cNvPicPr>
                <a:picLocks noChangeAspect="1"/>
              </p:cNvPicPr>
              <p:nvPr/>
            </p:nvPicPr>
            <p:blipFill>
              <a:blip r:embed="rId6"/>
              <a:stretch>
                <a:fillRect/>
              </a:stretch>
            </p:blipFill>
            <p:spPr>
              <a:xfrm>
                <a:off x="4800601" y="1718074"/>
                <a:ext cx="4038598" cy="2738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p:nvPr/>
            </p:nvSpPr>
            <p:spPr>
              <a:xfrm>
                <a:off x="6019800" y="1349766"/>
                <a:ext cx="1711338" cy="369332"/>
              </a:xfrm>
              <a:prstGeom prst="rect">
                <a:avLst/>
              </a:prstGeom>
              <a:noFill/>
            </p:spPr>
            <p:txBody>
              <a:bodyPr wrap="none" rtlCol="0">
                <a:spAutoFit/>
              </a:bodyPr>
              <a:lstStyle/>
              <a:p>
                <a:r>
                  <a:rPr lang="en-US" dirty="0" smtClean="0">
                    <a:solidFill>
                      <a:srgbClr val="000000"/>
                    </a:solidFill>
                  </a:rPr>
                  <a:t>W=1.59   Q</a:t>
                </a:r>
                <a:r>
                  <a:rPr lang="en-US" baseline="30000" dirty="0" smtClean="0">
                    <a:solidFill>
                      <a:srgbClr val="000000"/>
                    </a:solidFill>
                  </a:rPr>
                  <a:t>2</a:t>
                </a:r>
                <a:r>
                  <a:rPr lang="en-US" dirty="0" smtClean="0">
                    <a:solidFill>
                      <a:srgbClr val="000000"/>
                    </a:solidFill>
                  </a:rPr>
                  <a:t>=3.5</a:t>
                </a:r>
                <a:endParaRPr lang="en-US" dirty="0">
                  <a:solidFill>
                    <a:srgbClr val="000000"/>
                  </a:solidFill>
                </a:endParaRPr>
              </a:p>
            </p:txBody>
          </p:sp>
        </p:grpSp>
      </p:grpSp>
      <p:sp>
        <p:nvSpPr>
          <p:cNvPr id="34" name="TextBox 33"/>
          <p:cNvSpPr txBox="1"/>
          <p:nvPr/>
        </p:nvSpPr>
        <p:spPr>
          <a:xfrm>
            <a:off x="3529732" y="5841830"/>
            <a:ext cx="2251563" cy="369332"/>
          </a:xfrm>
          <a:prstGeom prst="rect">
            <a:avLst/>
          </a:prstGeom>
          <a:noFill/>
        </p:spPr>
        <p:txBody>
          <a:bodyPr wrap="none" rtlCol="0">
            <a:spAutoFit/>
          </a:bodyPr>
          <a:lstStyle/>
          <a:p>
            <a:r>
              <a:rPr lang="en-US" dirty="0" smtClean="0">
                <a:solidFill>
                  <a:srgbClr val="000000"/>
                </a:solidFill>
              </a:rPr>
              <a:t>Total: 75600 CS points</a:t>
            </a:r>
            <a:endParaRPr lang="en-US" dirty="0">
              <a:solidFill>
                <a:srgbClr val="000000"/>
              </a:solidFill>
            </a:endParaRPr>
          </a:p>
        </p:txBody>
      </p:sp>
      <p:sp>
        <p:nvSpPr>
          <p:cNvPr id="20" name="Rectangle 19"/>
          <p:cNvSpPr/>
          <p:nvPr/>
        </p:nvSpPr>
        <p:spPr>
          <a:xfrm rot="16200000">
            <a:off x="4351317" y="1977098"/>
            <a:ext cx="1063061" cy="461665"/>
          </a:xfrm>
          <a:prstGeom prst="rect">
            <a:avLst/>
          </a:prstGeom>
        </p:spPr>
        <p:txBody>
          <a:bodyPr wrap="none">
            <a:spAutoFit/>
          </a:bodyPr>
          <a:lstStyle/>
          <a:p>
            <a:r>
              <a:rPr lang="en-US" sz="2400" dirty="0" smtClean="0">
                <a:solidFill>
                  <a:srgbClr val="000000"/>
                </a:solidFill>
                <a:latin typeface="Symbol" charset="2"/>
                <a:cs typeface="Symbol" charset="2"/>
              </a:rPr>
              <a:t>f</a:t>
            </a:r>
            <a:r>
              <a:rPr lang="en-US" sz="2400" dirty="0" smtClean="0">
                <a:solidFill>
                  <a:srgbClr val="000000"/>
                </a:solidFill>
              </a:rPr>
              <a:t> [deg]</a:t>
            </a:r>
            <a:endParaRPr lang="en-US" sz="2400" dirty="0">
              <a:solidFill>
                <a:srgbClr val="000000"/>
              </a:solidFill>
            </a:endParaRPr>
          </a:p>
        </p:txBody>
      </p:sp>
      <p:sp>
        <p:nvSpPr>
          <p:cNvPr id="22" name="TextBox 21"/>
          <p:cNvSpPr txBox="1"/>
          <p:nvPr/>
        </p:nvSpPr>
        <p:spPr>
          <a:xfrm>
            <a:off x="7821593" y="4262735"/>
            <a:ext cx="1322407" cy="461665"/>
          </a:xfrm>
          <a:prstGeom prst="rect">
            <a:avLst/>
          </a:prstGeom>
          <a:noFill/>
        </p:spPr>
        <p:txBody>
          <a:bodyPr wrap="square" rtlCol="0">
            <a:spAutoFit/>
          </a:bodyPr>
          <a:lstStyle/>
          <a:p>
            <a:r>
              <a:rPr lang="en-US" sz="2400" dirty="0" err="1" smtClean="0">
                <a:solidFill>
                  <a:srgbClr val="000000"/>
                </a:solidFill>
              </a:rPr>
              <a:t>Cos(</a:t>
            </a:r>
            <a:r>
              <a:rPr lang="en-US" sz="2400" dirty="0" err="1" smtClean="0">
                <a:solidFill>
                  <a:srgbClr val="000000"/>
                </a:solidFill>
                <a:latin typeface="Symbol" charset="2"/>
                <a:cs typeface="Symbol" charset="2"/>
              </a:rPr>
              <a:t>q</a:t>
            </a:r>
            <a:r>
              <a:rPr lang="en-US" sz="2400" dirty="0" smtClean="0">
                <a:solidFill>
                  <a:srgbClr val="000000"/>
                </a:solidFill>
              </a:rPr>
              <a:t>) </a:t>
            </a:r>
            <a:endParaRPr lang="en-US" sz="2400" dirty="0">
              <a:solidFill>
                <a:srgbClr val="000000"/>
              </a:solidFill>
            </a:endParaRPr>
          </a:p>
        </p:txBody>
      </p:sp>
      <p:sp>
        <p:nvSpPr>
          <p:cNvPr id="24"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23</a:t>
            </a:fld>
            <a:endParaRPr lang="en-US"/>
          </a:p>
        </p:txBody>
      </p:sp>
      <p:pic>
        <p:nvPicPr>
          <p:cNvPr id="11" name="Picture 10" descr="TH.gif"/>
          <p:cNvPicPr>
            <a:picLocks noChangeAspect="1"/>
          </p:cNvPicPr>
          <p:nvPr/>
        </p:nvPicPr>
        <p:blipFill>
          <a:blip r:embed="rId3"/>
          <a:stretch>
            <a:fillRect/>
          </a:stretch>
        </p:blipFill>
        <p:spPr>
          <a:xfrm>
            <a:off x="825499" y="1139458"/>
            <a:ext cx="5313599" cy="5153390"/>
          </a:xfrm>
          <a:prstGeom prst="rect">
            <a:avLst/>
          </a:prstGeom>
        </p:spPr>
      </p:pic>
      <p:sp>
        <p:nvSpPr>
          <p:cNvPr id="13" name="TextBox 12"/>
          <p:cNvSpPr txBox="1"/>
          <p:nvPr/>
        </p:nvSpPr>
        <p:spPr>
          <a:xfrm>
            <a:off x="7165426" y="3145995"/>
            <a:ext cx="1172116" cy="646331"/>
          </a:xfrm>
          <a:prstGeom prst="rect">
            <a:avLst/>
          </a:prstGeom>
          <a:noFill/>
        </p:spPr>
        <p:txBody>
          <a:bodyPr wrap="none" rtlCol="0">
            <a:spAutoFit/>
          </a:bodyPr>
          <a:lstStyle/>
          <a:p>
            <a:pPr algn="ctr"/>
            <a:r>
              <a:rPr lang="en-US" dirty="0" smtClean="0">
                <a:solidFill>
                  <a:schemeClr val="bg1"/>
                </a:solidFill>
              </a:rPr>
              <a:t>350 points</a:t>
            </a:r>
          </a:p>
          <a:p>
            <a:pPr algn="ctr"/>
            <a:r>
              <a:rPr lang="en-US" dirty="0" smtClean="0">
                <a:solidFill>
                  <a:schemeClr val="bg1"/>
                </a:solidFill>
              </a:rPr>
              <a:t>out of 75K</a:t>
            </a:r>
          </a:p>
        </p:txBody>
      </p:sp>
      <p:sp>
        <p:nvSpPr>
          <p:cNvPr id="14" name="TextBox 13"/>
          <p:cNvSpPr txBox="1"/>
          <p:nvPr/>
        </p:nvSpPr>
        <p:spPr>
          <a:xfrm rot="16200000">
            <a:off x="255688" y="3664417"/>
            <a:ext cx="1375397" cy="338554"/>
          </a:xfrm>
          <a:prstGeom prst="rect">
            <a:avLst/>
          </a:prstGeom>
          <a:noFill/>
        </p:spPr>
        <p:txBody>
          <a:bodyPr wrap="none" rtlCol="0">
            <a:spAutoFit/>
          </a:bodyPr>
          <a:lstStyle/>
          <a:p>
            <a:r>
              <a:rPr lang="en-US" sz="1600" dirty="0" err="1" smtClean="0">
                <a:solidFill>
                  <a:srgbClr val="000000"/>
                </a:solidFill>
                <a:latin typeface="Wingdings"/>
                <a:ea typeface="Wingdings"/>
                <a:cs typeface="Wingdings"/>
                <a:sym typeface="Wingdings"/>
              </a:rPr>
              <a:t></a:t>
            </a:r>
            <a:r>
              <a:rPr lang="en-US" sz="1600" dirty="0" smtClean="0">
                <a:solidFill>
                  <a:srgbClr val="000000"/>
                </a:solidFill>
                <a:latin typeface="Symbol" charset="2"/>
                <a:cs typeface="Symbol" charset="2"/>
                <a:sym typeface="Wingdings"/>
              </a:rPr>
              <a:t> </a:t>
            </a:r>
            <a:r>
              <a:rPr lang="en-US" sz="1600" dirty="0" err="1" smtClean="0">
                <a:solidFill>
                  <a:srgbClr val="000000"/>
                </a:solidFill>
                <a:latin typeface="Symbol" charset="2"/>
                <a:cs typeface="Symbol" charset="2"/>
              </a:rPr>
              <a:t>m</a:t>
            </a:r>
            <a:r>
              <a:rPr lang="en-US" sz="1600" dirty="0" err="1" smtClean="0">
                <a:solidFill>
                  <a:srgbClr val="000000"/>
                </a:solidFill>
              </a:rPr>
              <a:t>b/srad</a:t>
            </a:r>
            <a:r>
              <a:rPr lang="en-US" sz="1600" dirty="0" smtClean="0">
                <a:solidFill>
                  <a:srgbClr val="000000"/>
                </a:solidFill>
              </a:rPr>
              <a:t> </a:t>
            </a:r>
            <a:r>
              <a:rPr lang="en-US" sz="1600" dirty="0" err="1" smtClean="0">
                <a:solidFill>
                  <a:srgbClr val="000000"/>
                </a:solidFill>
                <a:latin typeface="Wingdings"/>
                <a:ea typeface="Wingdings"/>
                <a:cs typeface="Wingdings"/>
              </a:rPr>
              <a:t></a:t>
            </a:r>
            <a:endParaRPr lang="en-US" sz="1600" dirty="0">
              <a:solidFill>
                <a:srgbClr val="000000"/>
              </a:solidFill>
            </a:endParaRPr>
          </a:p>
        </p:txBody>
      </p:sp>
      <p:graphicFrame>
        <p:nvGraphicFramePr>
          <p:cNvPr id="31750" name="Object 6"/>
          <p:cNvGraphicFramePr>
            <a:graphicFrameLocks noGrp="1" noChangeAspect="1"/>
          </p:cNvGraphicFramePr>
          <p:nvPr/>
        </p:nvGraphicFramePr>
        <p:xfrm>
          <a:off x="6415088" y="1379538"/>
          <a:ext cx="2462212" cy="730250"/>
        </p:xfrm>
        <a:graphic>
          <a:graphicData uri="http://schemas.openxmlformats.org/presentationml/2006/ole">
            <p:oleObj spid="_x0000_s227330" name="Equation" r:id="rId4" imgW="1333500" imgH="393700" progId="Equation.3">
              <p:embed/>
            </p:oleObj>
          </a:graphicData>
        </a:graphic>
      </p:graphicFrame>
      <p:sp>
        <p:nvSpPr>
          <p:cNvPr id="16" name="Oval 15"/>
          <p:cNvSpPr/>
          <p:nvPr/>
        </p:nvSpPr>
        <p:spPr>
          <a:xfrm>
            <a:off x="8229600" y="1357312"/>
            <a:ext cx="698500" cy="776287"/>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8551630">
            <a:off x="1112664" y="3145995"/>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5" name="TextBox 14"/>
          <p:cNvSpPr txBox="1"/>
          <p:nvPr/>
        </p:nvSpPr>
        <p:spPr>
          <a:xfrm>
            <a:off x="6781800" y="4572000"/>
            <a:ext cx="2266516" cy="830997"/>
          </a:xfrm>
          <a:prstGeom prst="rect">
            <a:avLst/>
          </a:prstGeom>
          <a:noFill/>
        </p:spPr>
        <p:txBody>
          <a:bodyPr wrap="none" rtlCol="0">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 2.4 GeV</a:t>
            </a:r>
            <a:r>
              <a:rPr lang="en-US" sz="2400" b="1" baseline="30000" dirty="0" smtClean="0">
                <a:solidFill>
                  <a:srgbClr val="000000"/>
                </a:solidFill>
              </a:rPr>
              <a:t>2</a:t>
            </a:r>
          </a:p>
          <a:p>
            <a:r>
              <a:rPr lang="en-US" sz="2400" b="1" dirty="0" err="1" smtClean="0">
                <a:solidFill>
                  <a:srgbClr val="000000"/>
                </a:solidFill>
                <a:latin typeface="Symbol" charset="2"/>
                <a:cs typeface="Symbol" charset="2"/>
              </a:rPr>
              <a:t>f</a:t>
            </a:r>
            <a:r>
              <a:rPr lang="en-US" sz="2400" b="1" dirty="0" smtClean="0">
                <a:solidFill>
                  <a:srgbClr val="000000"/>
                </a:solidFill>
                <a:latin typeface="Symbol" charset="2"/>
                <a:cs typeface="Symbol" charset="2"/>
              </a:rPr>
              <a:t>   = </a:t>
            </a:r>
            <a:r>
              <a:rPr lang="en-US" sz="2400" b="1" dirty="0" smtClean="0">
                <a:solidFill>
                  <a:srgbClr val="000000"/>
                </a:solidFill>
                <a:latin typeface="Calibri"/>
                <a:cs typeface="Calibri"/>
              </a:rPr>
              <a:t>97.5</a:t>
            </a:r>
            <a:r>
              <a:rPr lang="en-US" sz="2400" b="1" baseline="30000" dirty="0" smtClean="0">
                <a:solidFill>
                  <a:srgbClr val="000000"/>
                </a:solidFill>
                <a:latin typeface="Calibri"/>
                <a:cs typeface="Calibri"/>
              </a:rPr>
              <a:t>0</a:t>
            </a:r>
            <a:r>
              <a:rPr lang="en-US" sz="2400" b="1" dirty="0" smtClean="0">
                <a:solidFill>
                  <a:srgbClr val="000000"/>
                </a:solidFill>
                <a:latin typeface="Calibri"/>
                <a:cs typeface="Calibri"/>
              </a:rPr>
              <a:t> ± 7.5</a:t>
            </a:r>
            <a:r>
              <a:rPr lang="en-US" sz="2400" b="1" baseline="30000" dirty="0" smtClean="0">
                <a:solidFill>
                  <a:srgbClr val="000000"/>
                </a:solidFill>
                <a:latin typeface="Calibri"/>
                <a:cs typeface="Calibri"/>
              </a:rPr>
              <a:t>0</a:t>
            </a:r>
            <a:endParaRPr lang="en-US" sz="2400" b="1" baseline="30000" dirty="0">
              <a:solidFill>
                <a:srgbClr val="000000"/>
              </a:solidFill>
              <a:latin typeface="Symbol" charset="2"/>
              <a:cs typeface="Symbol" charset="2"/>
            </a:endParaRPr>
          </a:p>
        </p:txBody>
      </p:sp>
      <p:sp>
        <p:nvSpPr>
          <p:cNvPr id="18"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24</a:t>
            </a:fld>
            <a:endParaRPr lang="en-US"/>
          </a:p>
        </p:txBody>
      </p:sp>
      <p:pic>
        <p:nvPicPr>
          <p:cNvPr id="11" name="Picture 10" descr="TH.gif"/>
          <p:cNvPicPr>
            <a:picLocks noChangeAspect="1"/>
          </p:cNvPicPr>
          <p:nvPr/>
        </p:nvPicPr>
        <p:blipFill>
          <a:blip r:embed="rId3"/>
          <a:stretch>
            <a:fillRect/>
          </a:stretch>
        </p:blipFill>
        <p:spPr>
          <a:xfrm>
            <a:off x="825499" y="1139458"/>
            <a:ext cx="5313600" cy="5153390"/>
          </a:xfrm>
          <a:prstGeom prst="rect">
            <a:avLst/>
          </a:prstGeom>
        </p:spPr>
      </p:pic>
      <p:sp>
        <p:nvSpPr>
          <p:cNvPr id="13" name="TextBox 12"/>
          <p:cNvSpPr txBox="1"/>
          <p:nvPr/>
        </p:nvSpPr>
        <p:spPr>
          <a:xfrm>
            <a:off x="7165426" y="3145995"/>
            <a:ext cx="1172116" cy="646331"/>
          </a:xfrm>
          <a:prstGeom prst="rect">
            <a:avLst/>
          </a:prstGeom>
          <a:noFill/>
        </p:spPr>
        <p:txBody>
          <a:bodyPr wrap="none" rtlCol="0">
            <a:spAutoFit/>
          </a:bodyPr>
          <a:lstStyle/>
          <a:p>
            <a:pPr algn="ctr"/>
            <a:r>
              <a:rPr lang="en-US" dirty="0" smtClean="0">
                <a:solidFill>
                  <a:schemeClr val="bg1"/>
                </a:solidFill>
              </a:rPr>
              <a:t>350 points</a:t>
            </a:r>
          </a:p>
          <a:p>
            <a:pPr algn="ctr"/>
            <a:r>
              <a:rPr lang="en-US" dirty="0" smtClean="0">
                <a:solidFill>
                  <a:schemeClr val="bg1"/>
                </a:solidFill>
              </a:rPr>
              <a:t>out of 75K</a:t>
            </a:r>
          </a:p>
        </p:txBody>
      </p:sp>
      <p:sp>
        <p:nvSpPr>
          <p:cNvPr id="14" name="TextBox 13"/>
          <p:cNvSpPr txBox="1"/>
          <p:nvPr/>
        </p:nvSpPr>
        <p:spPr>
          <a:xfrm rot="16200000">
            <a:off x="255688" y="3664417"/>
            <a:ext cx="1375397" cy="338554"/>
          </a:xfrm>
          <a:prstGeom prst="rect">
            <a:avLst/>
          </a:prstGeom>
          <a:noFill/>
        </p:spPr>
        <p:txBody>
          <a:bodyPr wrap="none" rtlCol="0">
            <a:spAutoFit/>
          </a:bodyPr>
          <a:lstStyle/>
          <a:p>
            <a:r>
              <a:rPr lang="en-US" sz="1600" dirty="0" err="1" smtClean="0">
                <a:solidFill>
                  <a:srgbClr val="000000"/>
                </a:solidFill>
                <a:latin typeface="Wingdings"/>
                <a:ea typeface="Wingdings"/>
                <a:cs typeface="Wingdings"/>
                <a:sym typeface="Wingdings"/>
              </a:rPr>
              <a:t></a:t>
            </a:r>
            <a:r>
              <a:rPr lang="en-US" sz="1600" dirty="0" smtClean="0">
                <a:solidFill>
                  <a:srgbClr val="000000"/>
                </a:solidFill>
                <a:latin typeface="Symbol" charset="2"/>
                <a:cs typeface="Symbol" charset="2"/>
                <a:sym typeface="Wingdings"/>
              </a:rPr>
              <a:t> </a:t>
            </a:r>
            <a:r>
              <a:rPr lang="en-US" sz="1600" dirty="0" err="1" smtClean="0">
                <a:solidFill>
                  <a:srgbClr val="000000"/>
                </a:solidFill>
                <a:latin typeface="Symbol" charset="2"/>
                <a:cs typeface="Symbol" charset="2"/>
              </a:rPr>
              <a:t>m</a:t>
            </a:r>
            <a:r>
              <a:rPr lang="en-US" sz="1600" dirty="0" err="1" smtClean="0">
                <a:solidFill>
                  <a:srgbClr val="000000"/>
                </a:solidFill>
              </a:rPr>
              <a:t>b/srad</a:t>
            </a:r>
            <a:r>
              <a:rPr lang="en-US" sz="1600" dirty="0" smtClean="0">
                <a:solidFill>
                  <a:srgbClr val="000000"/>
                </a:solidFill>
              </a:rPr>
              <a:t> </a:t>
            </a:r>
            <a:r>
              <a:rPr lang="en-US" sz="1600" dirty="0" err="1" smtClean="0">
                <a:solidFill>
                  <a:srgbClr val="000000"/>
                </a:solidFill>
                <a:latin typeface="Wingdings"/>
                <a:ea typeface="Wingdings"/>
                <a:cs typeface="Wingdings"/>
              </a:rPr>
              <a:t></a:t>
            </a:r>
            <a:endParaRPr lang="en-US" sz="1600" dirty="0">
              <a:solidFill>
                <a:srgbClr val="000000"/>
              </a:solidFill>
            </a:endParaRPr>
          </a:p>
        </p:txBody>
      </p:sp>
      <p:graphicFrame>
        <p:nvGraphicFramePr>
          <p:cNvPr id="31750" name="Object 6"/>
          <p:cNvGraphicFramePr>
            <a:graphicFrameLocks noGrp="1" noChangeAspect="1"/>
          </p:cNvGraphicFramePr>
          <p:nvPr/>
        </p:nvGraphicFramePr>
        <p:xfrm>
          <a:off x="6415088" y="1379538"/>
          <a:ext cx="2462212" cy="730250"/>
        </p:xfrm>
        <a:graphic>
          <a:graphicData uri="http://schemas.openxmlformats.org/presentationml/2006/ole">
            <p:oleObj spid="_x0000_s226306" name="Equation" r:id="rId4" imgW="1333500" imgH="393700" progId="Equation.3">
              <p:embed/>
            </p:oleObj>
          </a:graphicData>
        </a:graphic>
      </p:graphicFrame>
      <p:sp>
        <p:nvSpPr>
          <p:cNvPr id="16" name="Oval 15"/>
          <p:cNvSpPr/>
          <p:nvPr/>
        </p:nvSpPr>
        <p:spPr>
          <a:xfrm>
            <a:off x="8229600" y="1357312"/>
            <a:ext cx="698500" cy="776287"/>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8551630">
            <a:off x="1112664" y="3145995"/>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5" name="TextBox 14"/>
          <p:cNvSpPr txBox="1"/>
          <p:nvPr/>
        </p:nvSpPr>
        <p:spPr>
          <a:xfrm>
            <a:off x="6781800" y="4572000"/>
            <a:ext cx="2266516" cy="1077218"/>
          </a:xfrm>
          <a:prstGeom prst="rect">
            <a:avLst/>
          </a:prstGeom>
          <a:noFill/>
        </p:spPr>
        <p:txBody>
          <a:bodyPr wrap="none" rtlCol="0">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 3.0 GeV</a:t>
            </a:r>
            <a:r>
              <a:rPr lang="en-US" sz="2400" b="1" baseline="30000" dirty="0" smtClean="0">
                <a:solidFill>
                  <a:srgbClr val="000000"/>
                </a:solidFill>
              </a:rPr>
              <a:t>2</a:t>
            </a:r>
          </a:p>
          <a:p>
            <a:r>
              <a:rPr lang="en-US" sz="2400" b="1" dirty="0" err="1" smtClean="0">
                <a:solidFill>
                  <a:srgbClr val="000000"/>
                </a:solidFill>
                <a:latin typeface="Symbol" charset="2"/>
                <a:cs typeface="Symbol" charset="2"/>
              </a:rPr>
              <a:t>f</a:t>
            </a:r>
            <a:r>
              <a:rPr lang="en-US" sz="2400" b="1" dirty="0" smtClean="0">
                <a:solidFill>
                  <a:srgbClr val="000000"/>
                </a:solidFill>
                <a:latin typeface="Symbol" charset="2"/>
                <a:cs typeface="Symbol" charset="2"/>
              </a:rPr>
              <a:t>   = </a:t>
            </a:r>
            <a:r>
              <a:rPr lang="en-US" sz="2400" b="1" dirty="0" smtClean="0">
                <a:solidFill>
                  <a:srgbClr val="000000"/>
                </a:solidFill>
                <a:cs typeface="Calibri"/>
              </a:rPr>
              <a:t>97.5</a:t>
            </a:r>
            <a:r>
              <a:rPr lang="en-US" sz="2400" b="1" baseline="30000" dirty="0" smtClean="0">
                <a:solidFill>
                  <a:srgbClr val="000000"/>
                </a:solidFill>
                <a:cs typeface="Calibri"/>
              </a:rPr>
              <a:t>0</a:t>
            </a:r>
            <a:r>
              <a:rPr lang="en-US" sz="2400" b="1" dirty="0" smtClean="0">
                <a:solidFill>
                  <a:srgbClr val="000000"/>
                </a:solidFill>
                <a:cs typeface="Calibri"/>
              </a:rPr>
              <a:t> ± 7.5</a:t>
            </a:r>
            <a:r>
              <a:rPr lang="en-US" sz="2400" b="1" baseline="30000" dirty="0" smtClean="0">
                <a:solidFill>
                  <a:srgbClr val="000000"/>
                </a:solidFill>
                <a:cs typeface="Calibri"/>
              </a:rPr>
              <a:t>0</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8"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25</a:t>
            </a:fld>
            <a:endParaRPr lang="en-US"/>
          </a:p>
        </p:txBody>
      </p:sp>
      <p:pic>
        <p:nvPicPr>
          <p:cNvPr id="11" name="Picture 10" descr="TH.gif"/>
          <p:cNvPicPr>
            <a:picLocks noChangeAspect="1"/>
          </p:cNvPicPr>
          <p:nvPr/>
        </p:nvPicPr>
        <p:blipFill>
          <a:blip r:embed="rId3"/>
          <a:stretch>
            <a:fillRect/>
          </a:stretch>
        </p:blipFill>
        <p:spPr>
          <a:xfrm>
            <a:off x="825499" y="1139458"/>
            <a:ext cx="5313600" cy="5153390"/>
          </a:xfrm>
          <a:prstGeom prst="rect">
            <a:avLst/>
          </a:prstGeom>
        </p:spPr>
      </p:pic>
      <p:sp>
        <p:nvSpPr>
          <p:cNvPr id="13" name="TextBox 12"/>
          <p:cNvSpPr txBox="1"/>
          <p:nvPr/>
        </p:nvSpPr>
        <p:spPr>
          <a:xfrm>
            <a:off x="7165426" y="3145995"/>
            <a:ext cx="1172116" cy="646331"/>
          </a:xfrm>
          <a:prstGeom prst="rect">
            <a:avLst/>
          </a:prstGeom>
          <a:noFill/>
        </p:spPr>
        <p:txBody>
          <a:bodyPr wrap="none" rtlCol="0">
            <a:spAutoFit/>
          </a:bodyPr>
          <a:lstStyle/>
          <a:p>
            <a:pPr algn="ctr"/>
            <a:r>
              <a:rPr lang="en-US" dirty="0" smtClean="0">
                <a:solidFill>
                  <a:schemeClr val="bg1"/>
                </a:solidFill>
              </a:rPr>
              <a:t>350 points</a:t>
            </a:r>
          </a:p>
          <a:p>
            <a:pPr algn="ctr"/>
            <a:r>
              <a:rPr lang="en-US" dirty="0" smtClean="0">
                <a:solidFill>
                  <a:schemeClr val="bg1"/>
                </a:solidFill>
              </a:rPr>
              <a:t>out of 75K</a:t>
            </a:r>
          </a:p>
        </p:txBody>
      </p:sp>
      <p:sp>
        <p:nvSpPr>
          <p:cNvPr id="14" name="TextBox 13"/>
          <p:cNvSpPr txBox="1"/>
          <p:nvPr/>
        </p:nvSpPr>
        <p:spPr>
          <a:xfrm rot="16200000">
            <a:off x="255688" y="3664417"/>
            <a:ext cx="1375397" cy="338554"/>
          </a:xfrm>
          <a:prstGeom prst="rect">
            <a:avLst/>
          </a:prstGeom>
          <a:noFill/>
        </p:spPr>
        <p:txBody>
          <a:bodyPr wrap="none" rtlCol="0">
            <a:spAutoFit/>
          </a:bodyPr>
          <a:lstStyle/>
          <a:p>
            <a:r>
              <a:rPr lang="en-US" sz="1600" dirty="0" err="1" smtClean="0">
                <a:solidFill>
                  <a:srgbClr val="000000"/>
                </a:solidFill>
                <a:latin typeface="Wingdings"/>
                <a:ea typeface="Wingdings"/>
                <a:cs typeface="Wingdings"/>
                <a:sym typeface="Wingdings"/>
              </a:rPr>
              <a:t></a:t>
            </a:r>
            <a:r>
              <a:rPr lang="en-US" sz="1600" dirty="0" smtClean="0">
                <a:solidFill>
                  <a:srgbClr val="000000"/>
                </a:solidFill>
                <a:latin typeface="Symbol" charset="2"/>
                <a:cs typeface="Symbol" charset="2"/>
                <a:sym typeface="Wingdings"/>
              </a:rPr>
              <a:t> </a:t>
            </a:r>
            <a:r>
              <a:rPr lang="en-US" sz="1600" dirty="0" err="1" smtClean="0">
                <a:solidFill>
                  <a:srgbClr val="000000"/>
                </a:solidFill>
                <a:latin typeface="Symbol" charset="2"/>
                <a:cs typeface="Symbol" charset="2"/>
              </a:rPr>
              <a:t>m</a:t>
            </a:r>
            <a:r>
              <a:rPr lang="en-US" sz="1600" dirty="0" err="1" smtClean="0">
                <a:solidFill>
                  <a:srgbClr val="000000"/>
                </a:solidFill>
              </a:rPr>
              <a:t>b/srad</a:t>
            </a:r>
            <a:r>
              <a:rPr lang="en-US" sz="1600" dirty="0" smtClean="0">
                <a:solidFill>
                  <a:srgbClr val="000000"/>
                </a:solidFill>
              </a:rPr>
              <a:t> </a:t>
            </a:r>
            <a:r>
              <a:rPr lang="en-US" sz="1600" dirty="0" err="1" smtClean="0">
                <a:solidFill>
                  <a:srgbClr val="000000"/>
                </a:solidFill>
                <a:latin typeface="Wingdings"/>
                <a:ea typeface="Wingdings"/>
                <a:cs typeface="Wingdings"/>
              </a:rPr>
              <a:t></a:t>
            </a:r>
            <a:endParaRPr lang="en-US" sz="1600" dirty="0">
              <a:solidFill>
                <a:srgbClr val="000000"/>
              </a:solidFill>
            </a:endParaRPr>
          </a:p>
        </p:txBody>
      </p:sp>
      <p:graphicFrame>
        <p:nvGraphicFramePr>
          <p:cNvPr id="31750" name="Object 6"/>
          <p:cNvGraphicFramePr>
            <a:graphicFrameLocks noGrp="1" noChangeAspect="1"/>
          </p:cNvGraphicFramePr>
          <p:nvPr/>
        </p:nvGraphicFramePr>
        <p:xfrm>
          <a:off x="6415088" y="1379538"/>
          <a:ext cx="2462212" cy="730250"/>
        </p:xfrm>
        <a:graphic>
          <a:graphicData uri="http://schemas.openxmlformats.org/presentationml/2006/ole">
            <p:oleObj spid="_x0000_s1026" name="Equation" r:id="rId4" imgW="1333500" imgH="393700" progId="Equation.3">
              <p:embed/>
            </p:oleObj>
          </a:graphicData>
        </a:graphic>
      </p:graphicFrame>
      <p:sp>
        <p:nvSpPr>
          <p:cNvPr id="16" name="Oval 15"/>
          <p:cNvSpPr/>
          <p:nvPr/>
        </p:nvSpPr>
        <p:spPr>
          <a:xfrm>
            <a:off x="8229600" y="1357312"/>
            <a:ext cx="698500" cy="776287"/>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8551630">
            <a:off x="1112664" y="3145995"/>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5" name="TextBox 14"/>
          <p:cNvSpPr txBox="1"/>
          <p:nvPr/>
        </p:nvSpPr>
        <p:spPr>
          <a:xfrm>
            <a:off x="6781800" y="4572000"/>
            <a:ext cx="2266516" cy="1077218"/>
          </a:xfrm>
          <a:prstGeom prst="rect">
            <a:avLst/>
          </a:prstGeom>
          <a:noFill/>
        </p:spPr>
        <p:txBody>
          <a:bodyPr wrap="none" rtlCol="0">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 4.2 GeV</a:t>
            </a:r>
            <a:r>
              <a:rPr lang="en-US" sz="2400" b="1" baseline="30000" dirty="0" smtClean="0">
                <a:solidFill>
                  <a:srgbClr val="000000"/>
                </a:solidFill>
              </a:rPr>
              <a:t>2</a:t>
            </a:r>
          </a:p>
          <a:p>
            <a:r>
              <a:rPr lang="en-US" sz="2400" b="1" dirty="0" err="1" smtClean="0">
                <a:solidFill>
                  <a:srgbClr val="000000"/>
                </a:solidFill>
                <a:latin typeface="Symbol" charset="2"/>
                <a:cs typeface="Symbol" charset="2"/>
              </a:rPr>
              <a:t>f</a:t>
            </a:r>
            <a:r>
              <a:rPr lang="en-US" sz="2400" b="1" dirty="0" smtClean="0">
                <a:solidFill>
                  <a:srgbClr val="000000"/>
                </a:solidFill>
                <a:latin typeface="Symbol" charset="2"/>
                <a:cs typeface="Symbol" charset="2"/>
              </a:rPr>
              <a:t>   = </a:t>
            </a:r>
            <a:r>
              <a:rPr lang="en-US" sz="2400" b="1" dirty="0" smtClean="0">
                <a:solidFill>
                  <a:srgbClr val="000000"/>
                </a:solidFill>
                <a:cs typeface="Calibri"/>
              </a:rPr>
              <a:t>97.5</a:t>
            </a:r>
            <a:r>
              <a:rPr lang="en-US" sz="2400" b="1" baseline="30000" dirty="0" smtClean="0">
                <a:solidFill>
                  <a:srgbClr val="000000"/>
                </a:solidFill>
                <a:cs typeface="Calibri"/>
              </a:rPr>
              <a:t>0</a:t>
            </a:r>
            <a:r>
              <a:rPr lang="en-US" sz="2400" b="1" dirty="0" smtClean="0">
                <a:solidFill>
                  <a:srgbClr val="000000"/>
                </a:solidFill>
                <a:cs typeface="Calibri"/>
              </a:rPr>
              <a:t> ± 7.5</a:t>
            </a:r>
            <a:r>
              <a:rPr lang="en-US" sz="2400" b="1" baseline="30000" dirty="0" smtClean="0">
                <a:solidFill>
                  <a:srgbClr val="000000"/>
                </a:solidFill>
                <a:cs typeface="Calibri"/>
              </a:rPr>
              <a:t>0</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9"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26</a:t>
            </a:fld>
            <a:endParaRPr lang="en-US"/>
          </a:p>
        </p:txBody>
      </p:sp>
      <p:grpSp>
        <p:nvGrpSpPr>
          <p:cNvPr id="2" name="Group 10"/>
          <p:cNvGrpSpPr/>
          <p:nvPr/>
        </p:nvGrpSpPr>
        <p:grpSpPr>
          <a:xfrm>
            <a:off x="561975" y="2159000"/>
            <a:ext cx="2227263" cy="1928813"/>
            <a:chOff x="1095375" y="4510088"/>
            <a:chExt cx="2227263" cy="1928813"/>
          </a:xfrm>
        </p:grpSpPr>
        <p:graphicFrame>
          <p:nvGraphicFramePr>
            <p:cNvPr id="31747" name="Object 3"/>
            <p:cNvGraphicFramePr>
              <a:graphicFrameLocks noChangeAspect="1"/>
            </p:cNvGraphicFramePr>
            <p:nvPr/>
          </p:nvGraphicFramePr>
          <p:xfrm>
            <a:off x="1371600" y="4510088"/>
            <a:ext cx="1676400" cy="433388"/>
          </p:xfrm>
          <a:graphic>
            <a:graphicData uri="http://schemas.openxmlformats.org/presentationml/2006/ole">
              <p:oleObj spid="_x0000_s228354" name="Equation" r:id="rId3" imgW="838080" imgH="215640" progId="Equation.3">
                <p:embed/>
              </p:oleObj>
            </a:graphicData>
          </a:graphic>
        </p:graphicFrame>
        <p:graphicFrame>
          <p:nvGraphicFramePr>
            <p:cNvPr id="31748" name="Object 4"/>
            <p:cNvGraphicFramePr>
              <a:graphicFrameLocks noChangeAspect="1"/>
            </p:cNvGraphicFramePr>
            <p:nvPr/>
          </p:nvGraphicFramePr>
          <p:xfrm>
            <a:off x="1095375" y="5084763"/>
            <a:ext cx="2227263" cy="679450"/>
          </p:xfrm>
          <a:graphic>
            <a:graphicData uri="http://schemas.openxmlformats.org/presentationml/2006/ole">
              <p:oleObj spid="_x0000_s228355" name="Equation" r:id="rId4" imgW="1333500" imgH="406400" progId="Equation.3">
                <p:embed/>
              </p:oleObj>
            </a:graphicData>
          </a:graphic>
        </p:graphicFrame>
        <p:graphicFrame>
          <p:nvGraphicFramePr>
            <p:cNvPr id="31749" name="Object 5"/>
            <p:cNvGraphicFramePr>
              <a:graphicFrameLocks noChangeAspect="1"/>
            </p:cNvGraphicFramePr>
            <p:nvPr/>
          </p:nvGraphicFramePr>
          <p:xfrm>
            <a:off x="1371600" y="5729288"/>
            <a:ext cx="1524000" cy="709613"/>
          </p:xfrm>
          <a:graphic>
            <a:graphicData uri="http://schemas.openxmlformats.org/presentationml/2006/ole">
              <p:oleObj spid="_x0000_s228356" name="Equation" r:id="rId5" imgW="927000" imgH="431640" progId="Equation.3">
                <p:embed/>
              </p:oleObj>
            </a:graphicData>
          </a:graphic>
        </p:graphicFrame>
      </p:grpSp>
      <p:pic>
        <p:nvPicPr>
          <p:cNvPr id="12" name="Picture 11" descr="Picture 16.jpg"/>
          <p:cNvPicPr>
            <a:picLocks noChangeAspect="1"/>
          </p:cNvPicPr>
          <p:nvPr/>
        </p:nvPicPr>
        <p:blipFill>
          <a:blip r:embed="rId6"/>
          <a:stretch>
            <a:fillRect/>
          </a:stretch>
        </p:blipFill>
        <p:spPr>
          <a:xfrm>
            <a:off x="3987800" y="1722264"/>
            <a:ext cx="4699000" cy="4557321"/>
          </a:xfrm>
          <a:prstGeom prst="rect">
            <a:avLst/>
          </a:prstGeom>
        </p:spPr>
      </p:pic>
      <p:sp>
        <p:nvSpPr>
          <p:cNvPr id="13" name="TextBox 12"/>
          <p:cNvSpPr txBox="1"/>
          <p:nvPr/>
        </p:nvSpPr>
        <p:spPr>
          <a:xfrm>
            <a:off x="1069426" y="4419600"/>
            <a:ext cx="1172116" cy="646331"/>
          </a:xfrm>
          <a:prstGeom prst="rect">
            <a:avLst/>
          </a:prstGeom>
          <a:noFill/>
        </p:spPr>
        <p:txBody>
          <a:bodyPr wrap="none" rtlCol="0">
            <a:spAutoFit/>
          </a:bodyPr>
          <a:lstStyle/>
          <a:p>
            <a:pPr algn="ctr"/>
            <a:r>
              <a:rPr lang="en-US" dirty="0" smtClean="0">
                <a:solidFill>
                  <a:schemeClr val="bg1"/>
                </a:solidFill>
              </a:rPr>
              <a:t>240 points</a:t>
            </a:r>
          </a:p>
          <a:p>
            <a:pPr algn="ctr"/>
            <a:r>
              <a:rPr lang="en-US" dirty="0" smtClean="0">
                <a:solidFill>
                  <a:schemeClr val="bg1"/>
                </a:solidFill>
              </a:rPr>
              <a:t>out of 75K</a:t>
            </a:r>
          </a:p>
        </p:txBody>
      </p:sp>
      <p:sp>
        <p:nvSpPr>
          <p:cNvPr id="14" name="TextBox 13"/>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sp>
        <p:nvSpPr>
          <p:cNvPr id="15" name="Rectangle 14"/>
          <p:cNvSpPr/>
          <p:nvPr/>
        </p:nvSpPr>
        <p:spPr>
          <a:xfrm>
            <a:off x="533400" y="1079500"/>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
        <p:nvSpPr>
          <p:cNvPr id="16" name="TextBox 15"/>
          <p:cNvSpPr txBox="1"/>
          <p:nvPr/>
        </p:nvSpPr>
        <p:spPr>
          <a:xfrm>
            <a:off x="685800" y="5279132"/>
            <a:ext cx="2012841" cy="1077218"/>
          </a:xfrm>
          <a:prstGeom prst="rect">
            <a:avLst/>
          </a:prstGeom>
          <a:noFill/>
        </p:spPr>
        <p:txBody>
          <a:bodyPr wrap="none" rtlCol="0">
            <a:spAutoFit/>
          </a:bodyPr>
          <a:lstStyle/>
          <a:p>
            <a:r>
              <a:rPr lang="en-US" sz="2400" b="1" dirty="0" smtClean="0">
                <a:solidFill>
                  <a:srgbClr val="000000"/>
                </a:solidFill>
              </a:rPr>
              <a:t>W</a:t>
            </a:r>
            <a:r>
              <a:rPr lang="en-US" sz="2400" b="1" dirty="0" smtClean="0">
                <a:solidFill>
                  <a:srgbClr val="000000"/>
                </a:solidFill>
              </a:rPr>
              <a:t> = 1.23 GeV</a:t>
            </a:r>
            <a:r>
              <a:rPr lang="en-US" sz="2400" b="1" baseline="30000" dirty="0" smtClean="0">
                <a:solidFill>
                  <a:srgbClr val="000000"/>
                </a:solidFill>
              </a:rPr>
              <a:t>2</a:t>
            </a:r>
          </a:p>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 3.0 GeV</a:t>
            </a:r>
            <a:r>
              <a:rPr lang="en-US" sz="2400" b="1" baseline="30000" dirty="0" smtClean="0">
                <a:solidFill>
                  <a:srgbClr val="000000"/>
                </a:solidFill>
              </a:rPr>
              <a:t>2</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8"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27</a:t>
            </a:fld>
            <a:endParaRPr lang="en-US"/>
          </a:p>
        </p:txBody>
      </p:sp>
      <p:pic>
        <p:nvPicPr>
          <p:cNvPr id="12" name="Picture 11" descr="Picture 16.jpg"/>
          <p:cNvPicPr>
            <a:picLocks noChangeAspect="1"/>
          </p:cNvPicPr>
          <p:nvPr/>
        </p:nvPicPr>
        <p:blipFill>
          <a:blip r:embed="rId3"/>
          <a:stretch>
            <a:fillRect/>
          </a:stretch>
        </p:blipFill>
        <p:spPr>
          <a:xfrm>
            <a:off x="4006280" y="1740187"/>
            <a:ext cx="4662039" cy="4521475"/>
          </a:xfrm>
          <a:prstGeom prst="rect">
            <a:avLst/>
          </a:prstGeom>
        </p:spPr>
      </p:pic>
      <p:sp>
        <p:nvSpPr>
          <p:cNvPr id="14" name="TextBox 13"/>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29383" name="Object 7"/>
          <p:cNvGraphicFramePr>
            <a:graphicFrameLocks noChangeAspect="1"/>
          </p:cNvGraphicFramePr>
          <p:nvPr/>
        </p:nvGraphicFramePr>
        <p:xfrm>
          <a:off x="838200" y="2159000"/>
          <a:ext cx="1676400" cy="433388"/>
        </p:xfrm>
        <a:graphic>
          <a:graphicData uri="http://schemas.openxmlformats.org/presentationml/2006/ole">
            <p:oleObj spid="_x0000_s229383" name="Equation" r:id="rId4" imgW="838080" imgH="215640" progId="Equation.3">
              <p:embed/>
            </p:oleObj>
          </a:graphicData>
        </a:graphic>
      </p:graphicFrame>
      <p:graphicFrame>
        <p:nvGraphicFramePr>
          <p:cNvPr id="229384" name="Object 8"/>
          <p:cNvGraphicFramePr>
            <a:graphicFrameLocks noChangeAspect="1"/>
          </p:cNvGraphicFramePr>
          <p:nvPr/>
        </p:nvGraphicFramePr>
        <p:xfrm>
          <a:off x="561975" y="2733675"/>
          <a:ext cx="2227263" cy="679450"/>
        </p:xfrm>
        <a:graphic>
          <a:graphicData uri="http://schemas.openxmlformats.org/presentationml/2006/ole">
            <p:oleObj spid="_x0000_s229384" name="Equation" r:id="rId5" imgW="1333500" imgH="406400" progId="Equation.3">
              <p:embed/>
            </p:oleObj>
          </a:graphicData>
        </a:graphic>
      </p:graphicFrame>
      <p:graphicFrame>
        <p:nvGraphicFramePr>
          <p:cNvPr id="229385" name="Object 9"/>
          <p:cNvGraphicFramePr>
            <a:graphicFrameLocks noChangeAspect="1"/>
          </p:cNvGraphicFramePr>
          <p:nvPr/>
        </p:nvGraphicFramePr>
        <p:xfrm>
          <a:off x="838200" y="3378200"/>
          <a:ext cx="1524000" cy="709613"/>
        </p:xfrm>
        <a:graphic>
          <a:graphicData uri="http://schemas.openxmlformats.org/presentationml/2006/ole">
            <p:oleObj spid="_x0000_s229385" name="Equation" r:id="rId6" imgW="927000" imgH="431640" progId="Equation.3">
              <p:embed/>
            </p:oleObj>
          </a:graphicData>
        </a:graphic>
      </p:graphicFrame>
      <p:sp>
        <p:nvSpPr>
          <p:cNvPr id="15" name="TextBox 14"/>
          <p:cNvSpPr txBox="1"/>
          <p:nvPr/>
        </p:nvSpPr>
        <p:spPr>
          <a:xfrm>
            <a:off x="1069426" y="4419600"/>
            <a:ext cx="1172116" cy="646331"/>
          </a:xfrm>
          <a:prstGeom prst="rect">
            <a:avLst/>
          </a:prstGeom>
          <a:noFill/>
        </p:spPr>
        <p:txBody>
          <a:bodyPr wrap="none" rtlCol="0">
            <a:spAutoFit/>
          </a:bodyPr>
          <a:lstStyle/>
          <a:p>
            <a:pPr algn="ctr"/>
            <a:r>
              <a:rPr lang="en-US" dirty="0" smtClean="0">
                <a:solidFill>
                  <a:schemeClr val="bg1"/>
                </a:solidFill>
              </a:rPr>
              <a:t>240 points</a:t>
            </a:r>
          </a:p>
          <a:p>
            <a:pPr algn="ctr"/>
            <a:r>
              <a:rPr lang="en-US" dirty="0" smtClean="0">
                <a:solidFill>
                  <a:schemeClr val="bg1"/>
                </a:solidFill>
              </a:rPr>
              <a:t>out of 75K</a:t>
            </a:r>
          </a:p>
        </p:txBody>
      </p:sp>
      <p:sp>
        <p:nvSpPr>
          <p:cNvPr id="16" name="TextBox 15"/>
          <p:cNvSpPr txBox="1"/>
          <p:nvPr/>
        </p:nvSpPr>
        <p:spPr>
          <a:xfrm>
            <a:off x="685800" y="5279132"/>
            <a:ext cx="2012841" cy="1077218"/>
          </a:xfrm>
          <a:prstGeom prst="rect">
            <a:avLst/>
          </a:prstGeom>
          <a:noFill/>
        </p:spPr>
        <p:txBody>
          <a:bodyPr wrap="none" rtlCol="0">
            <a:spAutoFit/>
          </a:bodyPr>
          <a:lstStyle/>
          <a:p>
            <a:r>
              <a:rPr lang="en-US" sz="2400" b="1" dirty="0" smtClean="0">
                <a:solidFill>
                  <a:srgbClr val="000000"/>
                </a:solidFill>
              </a:rPr>
              <a:t>W</a:t>
            </a:r>
            <a:r>
              <a:rPr lang="en-US" sz="2400" b="1" dirty="0" smtClean="0">
                <a:solidFill>
                  <a:srgbClr val="000000"/>
                </a:solidFill>
              </a:rPr>
              <a:t> = 1.41 GeV</a:t>
            </a:r>
            <a:r>
              <a:rPr lang="en-US" sz="2400" b="1" baseline="30000" dirty="0" smtClean="0">
                <a:solidFill>
                  <a:srgbClr val="000000"/>
                </a:solidFill>
              </a:rPr>
              <a:t>2</a:t>
            </a:r>
          </a:p>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 3.0 GeV</a:t>
            </a:r>
            <a:r>
              <a:rPr lang="en-US" sz="2400" b="1" baseline="30000" dirty="0" smtClean="0">
                <a:solidFill>
                  <a:srgbClr val="000000"/>
                </a:solidFill>
              </a:rPr>
              <a:t>2</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7" name="Rectangle 16"/>
          <p:cNvSpPr/>
          <p:nvPr/>
        </p:nvSpPr>
        <p:spPr>
          <a:xfrm>
            <a:off x="533400" y="1079500"/>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
        <p:nvSpPr>
          <p:cNvPr id="19"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28</a:t>
            </a:fld>
            <a:endParaRPr lang="en-US"/>
          </a:p>
        </p:txBody>
      </p:sp>
      <p:pic>
        <p:nvPicPr>
          <p:cNvPr id="12" name="Picture 11" descr="Picture 16.jpg"/>
          <p:cNvPicPr>
            <a:picLocks noChangeAspect="1"/>
          </p:cNvPicPr>
          <p:nvPr/>
        </p:nvPicPr>
        <p:blipFill>
          <a:blip r:embed="rId3"/>
          <a:stretch>
            <a:fillRect/>
          </a:stretch>
        </p:blipFill>
        <p:spPr>
          <a:xfrm>
            <a:off x="3988392" y="1722839"/>
            <a:ext cx="4697815" cy="4556172"/>
          </a:xfrm>
          <a:prstGeom prst="rect">
            <a:avLst/>
          </a:prstGeom>
        </p:spPr>
      </p:pic>
      <p:sp>
        <p:nvSpPr>
          <p:cNvPr id="14" name="TextBox 13"/>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30407" name="Object 7"/>
          <p:cNvGraphicFramePr>
            <a:graphicFrameLocks noChangeAspect="1"/>
          </p:cNvGraphicFramePr>
          <p:nvPr/>
        </p:nvGraphicFramePr>
        <p:xfrm>
          <a:off x="838200" y="2159000"/>
          <a:ext cx="1676400" cy="433388"/>
        </p:xfrm>
        <a:graphic>
          <a:graphicData uri="http://schemas.openxmlformats.org/presentationml/2006/ole">
            <p:oleObj spid="_x0000_s230407" name="Equation" r:id="rId4" imgW="838080" imgH="215640" progId="Equation.3">
              <p:embed/>
            </p:oleObj>
          </a:graphicData>
        </a:graphic>
      </p:graphicFrame>
      <p:graphicFrame>
        <p:nvGraphicFramePr>
          <p:cNvPr id="230408" name="Object 8"/>
          <p:cNvGraphicFramePr>
            <a:graphicFrameLocks noChangeAspect="1"/>
          </p:cNvGraphicFramePr>
          <p:nvPr/>
        </p:nvGraphicFramePr>
        <p:xfrm>
          <a:off x="561975" y="2733675"/>
          <a:ext cx="2227263" cy="679450"/>
        </p:xfrm>
        <a:graphic>
          <a:graphicData uri="http://schemas.openxmlformats.org/presentationml/2006/ole">
            <p:oleObj spid="_x0000_s230408" name="Equation" r:id="rId5" imgW="1333500" imgH="406400" progId="Equation.3">
              <p:embed/>
            </p:oleObj>
          </a:graphicData>
        </a:graphic>
      </p:graphicFrame>
      <p:graphicFrame>
        <p:nvGraphicFramePr>
          <p:cNvPr id="230409" name="Object 9"/>
          <p:cNvGraphicFramePr>
            <a:graphicFrameLocks noChangeAspect="1"/>
          </p:cNvGraphicFramePr>
          <p:nvPr/>
        </p:nvGraphicFramePr>
        <p:xfrm>
          <a:off x="838200" y="3378200"/>
          <a:ext cx="1524000" cy="709613"/>
        </p:xfrm>
        <a:graphic>
          <a:graphicData uri="http://schemas.openxmlformats.org/presentationml/2006/ole">
            <p:oleObj spid="_x0000_s230409" name="Equation" r:id="rId6" imgW="927000" imgH="431640" progId="Equation.3">
              <p:embed/>
            </p:oleObj>
          </a:graphicData>
        </a:graphic>
      </p:graphicFrame>
      <p:sp>
        <p:nvSpPr>
          <p:cNvPr id="15" name="TextBox 14"/>
          <p:cNvSpPr txBox="1"/>
          <p:nvPr/>
        </p:nvSpPr>
        <p:spPr>
          <a:xfrm>
            <a:off x="1069426" y="4419600"/>
            <a:ext cx="1172116" cy="646331"/>
          </a:xfrm>
          <a:prstGeom prst="rect">
            <a:avLst/>
          </a:prstGeom>
          <a:noFill/>
        </p:spPr>
        <p:txBody>
          <a:bodyPr wrap="none" rtlCol="0">
            <a:spAutoFit/>
          </a:bodyPr>
          <a:lstStyle/>
          <a:p>
            <a:pPr algn="ctr"/>
            <a:r>
              <a:rPr lang="en-US" dirty="0" smtClean="0">
                <a:solidFill>
                  <a:schemeClr val="bg1"/>
                </a:solidFill>
              </a:rPr>
              <a:t>240 points</a:t>
            </a:r>
          </a:p>
          <a:p>
            <a:pPr algn="ctr"/>
            <a:r>
              <a:rPr lang="en-US" dirty="0" smtClean="0">
                <a:solidFill>
                  <a:schemeClr val="bg1"/>
                </a:solidFill>
              </a:rPr>
              <a:t>out of 75K</a:t>
            </a:r>
          </a:p>
        </p:txBody>
      </p:sp>
      <p:sp>
        <p:nvSpPr>
          <p:cNvPr id="16" name="TextBox 15"/>
          <p:cNvSpPr txBox="1"/>
          <p:nvPr/>
        </p:nvSpPr>
        <p:spPr>
          <a:xfrm>
            <a:off x="685800" y="5279132"/>
            <a:ext cx="2012841" cy="1077218"/>
          </a:xfrm>
          <a:prstGeom prst="rect">
            <a:avLst/>
          </a:prstGeom>
          <a:noFill/>
        </p:spPr>
        <p:txBody>
          <a:bodyPr wrap="none" rtlCol="0">
            <a:spAutoFit/>
          </a:bodyPr>
          <a:lstStyle/>
          <a:p>
            <a:r>
              <a:rPr lang="en-US" sz="2400" b="1" dirty="0" smtClean="0">
                <a:solidFill>
                  <a:srgbClr val="000000"/>
                </a:solidFill>
              </a:rPr>
              <a:t>W</a:t>
            </a:r>
            <a:r>
              <a:rPr lang="en-US" sz="2400" b="1" dirty="0" smtClean="0">
                <a:solidFill>
                  <a:srgbClr val="000000"/>
                </a:solidFill>
              </a:rPr>
              <a:t> = 1.63 GeV</a:t>
            </a:r>
            <a:r>
              <a:rPr lang="en-US" sz="2400" b="1" baseline="30000" dirty="0" smtClean="0">
                <a:solidFill>
                  <a:srgbClr val="000000"/>
                </a:solidFill>
              </a:rPr>
              <a:t>2</a:t>
            </a:r>
          </a:p>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 3.0 GeV</a:t>
            </a:r>
            <a:r>
              <a:rPr lang="en-US" sz="2400" b="1" baseline="30000" dirty="0" smtClean="0">
                <a:solidFill>
                  <a:srgbClr val="000000"/>
                </a:solidFill>
              </a:rPr>
              <a:t>2</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7" name="Rectangle 16"/>
          <p:cNvSpPr/>
          <p:nvPr/>
        </p:nvSpPr>
        <p:spPr>
          <a:xfrm>
            <a:off x="533400" y="1079500"/>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
        <p:nvSpPr>
          <p:cNvPr id="19"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29</a:t>
            </a:fld>
            <a:endParaRPr lang="en-US"/>
          </a:p>
        </p:txBody>
      </p:sp>
      <p:pic>
        <p:nvPicPr>
          <p:cNvPr id="12" name="Picture 11" descr="Picture 16.jpg"/>
          <p:cNvPicPr>
            <a:picLocks noChangeAspect="1"/>
          </p:cNvPicPr>
          <p:nvPr/>
        </p:nvPicPr>
        <p:blipFill>
          <a:blip r:embed="rId3"/>
          <a:stretch>
            <a:fillRect/>
          </a:stretch>
        </p:blipFill>
        <p:spPr>
          <a:xfrm>
            <a:off x="3999920" y="1734019"/>
            <a:ext cx="4674758" cy="4533810"/>
          </a:xfrm>
          <a:prstGeom prst="rect">
            <a:avLst/>
          </a:prstGeom>
        </p:spPr>
      </p:pic>
      <p:sp>
        <p:nvSpPr>
          <p:cNvPr id="14" name="Oval 13"/>
          <p:cNvSpPr/>
          <p:nvPr/>
        </p:nvSpPr>
        <p:spPr>
          <a:xfrm>
            <a:off x="1905000" y="977900"/>
            <a:ext cx="1320800" cy="776287"/>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pSp>
        <p:nvGrpSpPr>
          <p:cNvPr id="17" name="Group 16"/>
          <p:cNvGrpSpPr/>
          <p:nvPr/>
        </p:nvGrpSpPr>
        <p:grpSpPr>
          <a:xfrm>
            <a:off x="714375" y="2868613"/>
            <a:ext cx="2227263" cy="1928813"/>
            <a:chOff x="714375" y="2868613"/>
            <a:chExt cx="2227263" cy="1928813"/>
          </a:xfrm>
        </p:grpSpPr>
        <p:graphicFrame>
          <p:nvGraphicFramePr>
            <p:cNvPr id="235527" name="Object 7"/>
            <p:cNvGraphicFramePr>
              <a:graphicFrameLocks noChangeAspect="1"/>
            </p:cNvGraphicFramePr>
            <p:nvPr/>
          </p:nvGraphicFramePr>
          <p:xfrm>
            <a:off x="990600" y="2868613"/>
            <a:ext cx="1676400" cy="433388"/>
          </p:xfrm>
          <a:graphic>
            <a:graphicData uri="http://schemas.openxmlformats.org/presentationml/2006/ole">
              <p:oleObj spid="_x0000_s235527" name="Equation" r:id="rId4" imgW="838080" imgH="215640" progId="Equation.3">
                <p:embed/>
              </p:oleObj>
            </a:graphicData>
          </a:graphic>
        </p:graphicFrame>
        <p:graphicFrame>
          <p:nvGraphicFramePr>
            <p:cNvPr id="235528" name="Object 8"/>
            <p:cNvGraphicFramePr>
              <a:graphicFrameLocks noChangeAspect="1"/>
            </p:cNvGraphicFramePr>
            <p:nvPr/>
          </p:nvGraphicFramePr>
          <p:xfrm>
            <a:off x="714375" y="3443288"/>
            <a:ext cx="2227263" cy="679450"/>
          </p:xfrm>
          <a:graphic>
            <a:graphicData uri="http://schemas.openxmlformats.org/presentationml/2006/ole">
              <p:oleObj spid="_x0000_s235528" name="Equation" r:id="rId5" imgW="1333500" imgH="406400" progId="Equation.3">
                <p:embed/>
              </p:oleObj>
            </a:graphicData>
          </a:graphic>
        </p:graphicFrame>
        <p:graphicFrame>
          <p:nvGraphicFramePr>
            <p:cNvPr id="235529" name="Object 9"/>
            <p:cNvGraphicFramePr>
              <a:graphicFrameLocks noChangeAspect="1"/>
            </p:cNvGraphicFramePr>
            <p:nvPr/>
          </p:nvGraphicFramePr>
          <p:xfrm>
            <a:off x="990600" y="4087813"/>
            <a:ext cx="1524000" cy="709613"/>
          </p:xfrm>
          <a:graphic>
            <a:graphicData uri="http://schemas.openxmlformats.org/presentationml/2006/ole">
              <p:oleObj spid="_x0000_s235529" name="Equation" r:id="rId6" imgW="927000" imgH="431640" progId="Equation.3">
                <p:embed/>
              </p:oleObj>
            </a:graphicData>
          </a:graphic>
        </p:graphicFrame>
      </p:grpSp>
      <p:sp>
        <p:nvSpPr>
          <p:cNvPr id="15" name="Rectangle 14"/>
          <p:cNvSpPr/>
          <p:nvPr/>
        </p:nvSpPr>
        <p:spPr>
          <a:xfrm>
            <a:off x="533400" y="1079500"/>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
        <p:nvSpPr>
          <p:cNvPr id="16" name="TextBox 15"/>
          <p:cNvSpPr txBox="1"/>
          <p:nvPr/>
        </p:nvSpPr>
        <p:spPr>
          <a:xfrm>
            <a:off x="1002534" y="5279132"/>
            <a:ext cx="1893066" cy="707886"/>
          </a:xfrm>
          <a:prstGeom prst="rect">
            <a:avLst/>
          </a:prstGeom>
          <a:noFill/>
        </p:spPr>
        <p:txBody>
          <a:bodyPr wrap="none" rtlCol="0">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a:t>
            </a:r>
            <a:r>
              <a:rPr lang="en-US" sz="2400" b="1" dirty="0" smtClean="0">
                <a:solidFill>
                  <a:srgbClr val="000000"/>
                </a:solidFill>
              </a:rPr>
              <a:t> 2.4 GeV</a:t>
            </a:r>
            <a:r>
              <a:rPr lang="en-US" sz="2400" b="1" baseline="30000" dirty="0" smtClean="0">
                <a:solidFill>
                  <a:srgbClr val="000000"/>
                </a:solidFill>
              </a:rPr>
              <a:t>2</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9"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M.Ungaro</a:t>
            </a:r>
            <a:endParaRPr lang="en-US"/>
          </a:p>
        </p:txBody>
      </p:sp>
      <p:sp>
        <p:nvSpPr>
          <p:cNvPr id="3" name="Footer Placeholder 2"/>
          <p:cNvSpPr>
            <a:spLocks noGrp="1"/>
          </p:cNvSpPr>
          <p:nvPr>
            <p:ph type="ftr" sz="quarter" idx="11"/>
          </p:nvPr>
        </p:nvSpPr>
        <p:spPr/>
        <p:txBody>
          <a:bodyPr/>
          <a:lstStyle/>
          <a:p>
            <a:r>
              <a:rPr lang="en-US" smtClean="0"/>
              <a:t>NSTAR, May 17 2011, Jefferson Lab</a:t>
            </a:r>
            <a:endParaRPr lang="en-US" dirty="0"/>
          </a:p>
        </p:txBody>
      </p:sp>
      <p:sp>
        <p:nvSpPr>
          <p:cNvPr id="4" name="Slide Number Placeholder 3"/>
          <p:cNvSpPr>
            <a:spLocks noGrp="1"/>
          </p:cNvSpPr>
          <p:nvPr>
            <p:ph type="sldNum" sz="quarter" idx="12"/>
          </p:nvPr>
        </p:nvSpPr>
        <p:spPr/>
        <p:txBody>
          <a:bodyPr/>
          <a:lstStyle/>
          <a:p>
            <a:fld id="{B745C004-AECF-1B44-BB05-599F8CB84B74}" type="slidenum">
              <a:rPr lang="en-US" smtClean="0"/>
              <a:pPr/>
              <a:t>3</a:t>
            </a:fld>
            <a:endParaRPr lang="en-US"/>
          </a:p>
        </p:txBody>
      </p:sp>
      <p:sp>
        <p:nvSpPr>
          <p:cNvPr id="5" name="TextBox 4"/>
          <p:cNvSpPr txBox="1"/>
          <p:nvPr/>
        </p:nvSpPr>
        <p:spPr>
          <a:xfrm>
            <a:off x="709730" y="1501914"/>
            <a:ext cx="7977070" cy="707886"/>
          </a:xfrm>
          <a:prstGeom prst="rect">
            <a:avLst/>
          </a:prstGeom>
          <a:noFill/>
        </p:spPr>
        <p:txBody>
          <a:bodyPr wrap="square" rtlCol="0">
            <a:spAutoFit/>
          </a:bodyPr>
          <a:lstStyle/>
          <a:p>
            <a:pPr algn="ctr"/>
            <a:r>
              <a:rPr lang="en-US" sz="2000" dirty="0" smtClean="0">
                <a:solidFill>
                  <a:srgbClr val="1F497D"/>
                </a:solidFill>
                <a:latin typeface=""/>
                <a:cs typeface=""/>
              </a:rPr>
              <a:t>Map the </a:t>
            </a:r>
            <a:r>
              <a:rPr lang="en-US" sz="2000" dirty="0" err="1" smtClean="0">
                <a:solidFill>
                  <a:srgbClr val="1F497D"/>
                </a:solidFill>
                <a:latin typeface="Symbol" charset="2"/>
                <a:cs typeface="Symbol" charset="2"/>
              </a:rPr>
              <a:t>g</a:t>
            </a:r>
            <a:r>
              <a:rPr lang="en-US" sz="2000" dirty="0" err="1" smtClean="0">
                <a:solidFill>
                  <a:srgbClr val="1F497D"/>
                </a:solidFill>
                <a:latin typeface=""/>
                <a:cs typeface=""/>
              </a:rPr>
              <a:t>NN</a:t>
            </a:r>
            <a:r>
              <a:rPr lang="en-US" sz="2000" dirty="0" smtClean="0">
                <a:solidFill>
                  <a:srgbClr val="1F497D"/>
                </a:solidFill>
                <a:latin typeface=""/>
                <a:cs typeface=""/>
              </a:rPr>
              <a:t>* </a:t>
            </a:r>
            <a:r>
              <a:rPr lang="en-US" sz="2000" dirty="0" smtClean="0">
                <a:solidFill>
                  <a:srgbClr val="1F497D"/>
                </a:solidFill>
                <a:latin typeface=""/>
                <a:cs typeface=""/>
              </a:rPr>
              <a:t>electro-couplings </a:t>
            </a:r>
            <a:r>
              <a:rPr lang="en-US" sz="2000" dirty="0" smtClean="0">
                <a:solidFill>
                  <a:srgbClr val="1F497D"/>
                </a:solidFill>
                <a:latin typeface=""/>
                <a:cs typeface=""/>
              </a:rPr>
              <a:t>as a function of photon </a:t>
            </a:r>
            <a:r>
              <a:rPr lang="en-US" sz="2000" dirty="0" err="1" smtClean="0">
                <a:solidFill>
                  <a:srgbClr val="1F497D"/>
                </a:solidFill>
                <a:latin typeface=""/>
                <a:cs typeface=""/>
              </a:rPr>
              <a:t>virtuality</a:t>
            </a:r>
            <a:r>
              <a:rPr lang="en-US" sz="2000" dirty="0" smtClean="0">
                <a:solidFill>
                  <a:srgbClr val="1F497D"/>
                </a:solidFill>
                <a:latin typeface=""/>
                <a:cs typeface=""/>
              </a:rPr>
              <a:t> with a combined analysis of electroproduction channels</a:t>
            </a:r>
            <a:endParaRPr lang="en-US" sz="2000" baseline="30000" dirty="0">
              <a:solidFill>
                <a:srgbClr val="1F497D"/>
              </a:solidFill>
              <a:latin typeface=""/>
              <a:cs typeface=""/>
            </a:endParaRPr>
          </a:p>
        </p:txBody>
      </p:sp>
      <p:sp>
        <p:nvSpPr>
          <p:cNvPr id="6" name="TextBox 5"/>
          <p:cNvSpPr txBox="1"/>
          <p:nvPr/>
        </p:nvSpPr>
        <p:spPr>
          <a:xfrm>
            <a:off x="1371600" y="2838271"/>
            <a:ext cx="7391400" cy="1200329"/>
          </a:xfrm>
          <a:prstGeom prst="rect">
            <a:avLst/>
          </a:prstGeom>
          <a:noFill/>
        </p:spPr>
        <p:txBody>
          <a:bodyPr wrap="square" rtlCol="0">
            <a:spAutoFit/>
          </a:bodyPr>
          <a:lstStyle/>
          <a:p>
            <a:r>
              <a:rPr lang="en-US" dirty="0" smtClean="0">
                <a:solidFill>
                  <a:srgbClr val="000000"/>
                </a:solidFill>
              </a:rPr>
              <a:t>Access active degrees of freedom at various distances</a:t>
            </a:r>
          </a:p>
          <a:p>
            <a:endParaRPr lang="en-US" dirty="0" smtClean="0">
              <a:solidFill>
                <a:srgbClr val="000000"/>
              </a:solidFill>
            </a:endParaRPr>
          </a:p>
          <a:p>
            <a:r>
              <a:rPr lang="en-US" dirty="0" smtClean="0">
                <a:solidFill>
                  <a:srgbClr val="000000"/>
                </a:solidFill>
              </a:rPr>
              <a:t>Explore the non-perturbative strong interactions responsible for nucleon formation and the origin of quark confinement</a:t>
            </a:r>
          </a:p>
        </p:txBody>
      </p:sp>
      <p:sp>
        <p:nvSpPr>
          <p:cNvPr id="16" name="Title 1"/>
          <p:cNvSpPr txBox="1">
            <a:spLocks/>
          </p:cNvSpPr>
          <p:nvPr/>
        </p:nvSpPr>
        <p:spPr>
          <a:xfrm>
            <a:off x="457200" y="17395"/>
            <a:ext cx="8229600" cy="85164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a:ea typeface="+mj-ea"/>
                <a:cs typeface="Calibri"/>
              </a:rPr>
              <a:t>N* Program in CLAS</a:t>
            </a:r>
            <a:endParaRPr kumimoji="0" lang="en-US" sz="3200" b="1" i="0" u="none" strike="noStrike" kern="1200" cap="none" spc="0" normalizeH="0" baseline="-25000" noProof="0" dirty="0">
              <a:ln>
                <a:noFill/>
              </a:ln>
              <a:solidFill>
                <a:schemeClr val="bg1"/>
              </a:solidFill>
              <a:effectLst/>
              <a:uLnTx/>
              <a:uFillTx/>
              <a:latin typeface="Calibri"/>
              <a:ea typeface="+mj-ea"/>
              <a:cs typeface="Calibri"/>
            </a:endParaRPr>
          </a:p>
        </p:txBody>
      </p:sp>
      <p:sp>
        <p:nvSpPr>
          <p:cNvPr id="20" name="Rectangle 19"/>
          <p:cNvSpPr/>
          <p:nvPr/>
        </p:nvSpPr>
        <p:spPr>
          <a:xfrm>
            <a:off x="1371600" y="4583668"/>
            <a:ext cx="5715000" cy="369332"/>
          </a:xfrm>
          <a:prstGeom prst="rect">
            <a:avLst/>
          </a:prstGeom>
        </p:spPr>
        <p:txBody>
          <a:bodyPr wrap="square">
            <a:spAutoFit/>
          </a:bodyPr>
          <a:lstStyle/>
          <a:p>
            <a:r>
              <a:rPr lang="en-US" dirty="0" smtClean="0">
                <a:solidFill>
                  <a:srgbClr val="8B0000"/>
                </a:solidFill>
              </a:rPr>
              <a:t>Example of non-perturbative approaches:  LQCD, DSE, LCSR</a:t>
            </a:r>
            <a:endParaRPr lang="en-US" dirty="0">
              <a:solidFill>
                <a:srgbClr val="8B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30</a:t>
            </a:fld>
            <a:endParaRPr lang="en-US"/>
          </a:p>
        </p:txBody>
      </p:sp>
      <p:sp>
        <p:nvSpPr>
          <p:cNvPr id="7"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Results</a:t>
            </a:r>
          </a:p>
        </p:txBody>
      </p:sp>
      <p:pic>
        <p:nvPicPr>
          <p:cNvPr id="12" name="Picture 11" descr="Picture 16.jpg"/>
          <p:cNvPicPr>
            <a:picLocks noChangeAspect="1"/>
          </p:cNvPicPr>
          <p:nvPr/>
        </p:nvPicPr>
        <p:blipFill>
          <a:blip r:embed="rId3"/>
          <a:stretch>
            <a:fillRect/>
          </a:stretch>
        </p:blipFill>
        <p:spPr>
          <a:xfrm>
            <a:off x="3999920" y="1734019"/>
            <a:ext cx="4674757" cy="4533810"/>
          </a:xfrm>
          <a:prstGeom prst="rect">
            <a:avLst/>
          </a:prstGeom>
        </p:spPr>
      </p:pic>
      <p:sp>
        <p:nvSpPr>
          <p:cNvPr id="13" name="TextBox 12"/>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36557" name="Object 13"/>
          <p:cNvGraphicFramePr>
            <a:graphicFrameLocks noChangeAspect="1"/>
          </p:cNvGraphicFramePr>
          <p:nvPr/>
        </p:nvGraphicFramePr>
        <p:xfrm>
          <a:off x="990600" y="2868613"/>
          <a:ext cx="1676400" cy="433387"/>
        </p:xfrm>
        <a:graphic>
          <a:graphicData uri="http://schemas.openxmlformats.org/presentationml/2006/ole">
            <p:oleObj spid="_x0000_s236557" name="Equation" r:id="rId4" imgW="838080" imgH="215640" progId="Equation.3">
              <p:embed/>
            </p:oleObj>
          </a:graphicData>
        </a:graphic>
      </p:graphicFrame>
      <p:graphicFrame>
        <p:nvGraphicFramePr>
          <p:cNvPr id="236558" name="Object 14"/>
          <p:cNvGraphicFramePr>
            <a:graphicFrameLocks noChangeAspect="1"/>
          </p:cNvGraphicFramePr>
          <p:nvPr/>
        </p:nvGraphicFramePr>
        <p:xfrm>
          <a:off x="714375" y="3443288"/>
          <a:ext cx="2227263" cy="679450"/>
        </p:xfrm>
        <a:graphic>
          <a:graphicData uri="http://schemas.openxmlformats.org/presentationml/2006/ole">
            <p:oleObj spid="_x0000_s236558" name="Equation" r:id="rId5" imgW="1333500" imgH="406400" progId="Equation.3">
              <p:embed/>
            </p:oleObj>
          </a:graphicData>
        </a:graphic>
      </p:graphicFrame>
      <p:graphicFrame>
        <p:nvGraphicFramePr>
          <p:cNvPr id="236559" name="Object 15"/>
          <p:cNvGraphicFramePr>
            <a:graphicFrameLocks noChangeAspect="1"/>
          </p:cNvGraphicFramePr>
          <p:nvPr/>
        </p:nvGraphicFramePr>
        <p:xfrm>
          <a:off x="990600" y="4087813"/>
          <a:ext cx="1524000" cy="709612"/>
        </p:xfrm>
        <a:graphic>
          <a:graphicData uri="http://schemas.openxmlformats.org/presentationml/2006/ole">
            <p:oleObj spid="_x0000_s236559" name="Equation" r:id="rId6" imgW="927000" imgH="431640" progId="Equation.3">
              <p:embed/>
            </p:oleObj>
          </a:graphicData>
        </a:graphic>
      </p:graphicFrame>
      <p:sp>
        <p:nvSpPr>
          <p:cNvPr id="16" name="TextBox 15"/>
          <p:cNvSpPr txBox="1"/>
          <p:nvPr/>
        </p:nvSpPr>
        <p:spPr>
          <a:xfrm>
            <a:off x="1002534" y="5279132"/>
            <a:ext cx="1893066" cy="707886"/>
          </a:xfrm>
          <a:prstGeom prst="rect">
            <a:avLst/>
          </a:prstGeom>
          <a:noFill/>
        </p:spPr>
        <p:txBody>
          <a:bodyPr wrap="none" rtlCol="0">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a:t>
            </a:r>
            <a:r>
              <a:rPr lang="en-US" sz="2400" b="1" dirty="0" smtClean="0">
                <a:solidFill>
                  <a:srgbClr val="000000"/>
                </a:solidFill>
              </a:rPr>
              <a:t> 4.2 GeV</a:t>
            </a:r>
            <a:r>
              <a:rPr lang="en-US" sz="2400" b="1" baseline="30000" dirty="0" smtClean="0">
                <a:solidFill>
                  <a:srgbClr val="000000"/>
                </a:solidFill>
              </a:rPr>
              <a:t>2</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7" name="Rectangle 16"/>
          <p:cNvSpPr/>
          <p:nvPr/>
        </p:nvSpPr>
        <p:spPr>
          <a:xfrm>
            <a:off x="533400" y="1079500"/>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
        <p:nvSpPr>
          <p:cNvPr id="18" name="Oval 17"/>
          <p:cNvSpPr/>
          <p:nvPr/>
        </p:nvSpPr>
        <p:spPr>
          <a:xfrm>
            <a:off x="1905000" y="977900"/>
            <a:ext cx="1320800" cy="776287"/>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31</a:t>
            </a:fld>
            <a:endParaRPr lang="en-US"/>
          </a:p>
        </p:txBody>
      </p:sp>
      <p:pic>
        <p:nvPicPr>
          <p:cNvPr id="12" name="Picture 11" descr="Picture 16.jpg"/>
          <p:cNvPicPr>
            <a:picLocks noChangeAspect="1"/>
          </p:cNvPicPr>
          <p:nvPr/>
        </p:nvPicPr>
        <p:blipFill>
          <a:blip r:embed="rId3"/>
          <a:stretch>
            <a:fillRect/>
          </a:stretch>
        </p:blipFill>
        <p:spPr>
          <a:xfrm>
            <a:off x="4015614" y="1749239"/>
            <a:ext cx="4643369" cy="4503368"/>
          </a:xfrm>
          <a:prstGeom prst="rect">
            <a:avLst/>
          </a:prstGeom>
        </p:spPr>
      </p:pic>
      <p:sp>
        <p:nvSpPr>
          <p:cNvPr id="14" name="Oval 13"/>
          <p:cNvSpPr/>
          <p:nvPr/>
        </p:nvSpPr>
        <p:spPr>
          <a:xfrm>
            <a:off x="3606800" y="1092200"/>
            <a:ext cx="431800" cy="512465"/>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39626" name="Object 10"/>
          <p:cNvGraphicFramePr>
            <a:graphicFrameLocks noChangeAspect="1"/>
          </p:cNvGraphicFramePr>
          <p:nvPr/>
        </p:nvGraphicFramePr>
        <p:xfrm>
          <a:off x="990600" y="2868613"/>
          <a:ext cx="1676400" cy="433387"/>
        </p:xfrm>
        <a:graphic>
          <a:graphicData uri="http://schemas.openxmlformats.org/presentationml/2006/ole">
            <p:oleObj spid="_x0000_s239626" name="Equation" r:id="rId4" imgW="838080" imgH="215640" progId="Equation.3">
              <p:embed/>
            </p:oleObj>
          </a:graphicData>
        </a:graphic>
      </p:graphicFrame>
      <p:graphicFrame>
        <p:nvGraphicFramePr>
          <p:cNvPr id="239627" name="Object 11"/>
          <p:cNvGraphicFramePr>
            <a:graphicFrameLocks noChangeAspect="1"/>
          </p:cNvGraphicFramePr>
          <p:nvPr/>
        </p:nvGraphicFramePr>
        <p:xfrm>
          <a:off x="714375" y="3443288"/>
          <a:ext cx="2227263" cy="679450"/>
        </p:xfrm>
        <a:graphic>
          <a:graphicData uri="http://schemas.openxmlformats.org/presentationml/2006/ole">
            <p:oleObj spid="_x0000_s239627" name="Equation" r:id="rId5" imgW="1333500" imgH="406400" progId="Equation.3">
              <p:embed/>
            </p:oleObj>
          </a:graphicData>
        </a:graphic>
      </p:graphicFrame>
      <p:graphicFrame>
        <p:nvGraphicFramePr>
          <p:cNvPr id="239628" name="Object 12"/>
          <p:cNvGraphicFramePr>
            <a:graphicFrameLocks noChangeAspect="1"/>
          </p:cNvGraphicFramePr>
          <p:nvPr/>
        </p:nvGraphicFramePr>
        <p:xfrm>
          <a:off x="990600" y="4087813"/>
          <a:ext cx="1524000" cy="709612"/>
        </p:xfrm>
        <a:graphic>
          <a:graphicData uri="http://schemas.openxmlformats.org/presentationml/2006/ole">
            <p:oleObj spid="_x0000_s239628" name="Equation" r:id="rId6" imgW="927000" imgH="431640" progId="Equation.3">
              <p:embed/>
            </p:oleObj>
          </a:graphicData>
        </a:graphic>
      </p:graphicFrame>
      <p:sp>
        <p:nvSpPr>
          <p:cNvPr id="15" name="Rectangle 14"/>
          <p:cNvSpPr/>
          <p:nvPr/>
        </p:nvSpPr>
        <p:spPr>
          <a:xfrm>
            <a:off x="533400" y="1079500"/>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
        <p:nvSpPr>
          <p:cNvPr id="16" name="TextBox 15"/>
          <p:cNvSpPr txBox="1"/>
          <p:nvPr/>
        </p:nvSpPr>
        <p:spPr>
          <a:xfrm>
            <a:off x="1002534" y="5279132"/>
            <a:ext cx="1893066" cy="707886"/>
          </a:xfrm>
          <a:prstGeom prst="rect">
            <a:avLst/>
          </a:prstGeom>
          <a:noFill/>
        </p:spPr>
        <p:txBody>
          <a:bodyPr wrap="none" rtlCol="0">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a:t>
            </a:r>
            <a:r>
              <a:rPr lang="en-US" sz="2400" b="1" dirty="0" smtClean="0">
                <a:solidFill>
                  <a:srgbClr val="000000"/>
                </a:solidFill>
              </a:rPr>
              <a:t> 2.4 GeV</a:t>
            </a:r>
            <a:r>
              <a:rPr lang="en-US" sz="2400" b="1" baseline="30000" dirty="0" smtClean="0">
                <a:solidFill>
                  <a:srgbClr val="000000"/>
                </a:solidFill>
              </a:rPr>
              <a:t>2</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8"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32</a:t>
            </a:fld>
            <a:endParaRPr lang="en-US"/>
          </a:p>
        </p:txBody>
      </p:sp>
      <p:pic>
        <p:nvPicPr>
          <p:cNvPr id="12" name="Picture 11" descr="Picture 16.jpg"/>
          <p:cNvPicPr>
            <a:picLocks noChangeAspect="1"/>
          </p:cNvPicPr>
          <p:nvPr/>
        </p:nvPicPr>
        <p:blipFill>
          <a:blip r:embed="rId3"/>
          <a:stretch>
            <a:fillRect/>
          </a:stretch>
        </p:blipFill>
        <p:spPr>
          <a:xfrm>
            <a:off x="4030717" y="1763887"/>
            <a:ext cx="4613162" cy="4474072"/>
          </a:xfrm>
          <a:prstGeom prst="rect">
            <a:avLst/>
          </a:prstGeom>
        </p:spPr>
      </p:pic>
      <p:sp>
        <p:nvSpPr>
          <p:cNvPr id="13" name="TextBox 12"/>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40650" name="Object 10"/>
          <p:cNvGraphicFramePr>
            <a:graphicFrameLocks noChangeAspect="1"/>
          </p:cNvGraphicFramePr>
          <p:nvPr/>
        </p:nvGraphicFramePr>
        <p:xfrm>
          <a:off x="990600" y="2868613"/>
          <a:ext cx="1676400" cy="433387"/>
        </p:xfrm>
        <a:graphic>
          <a:graphicData uri="http://schemas.openxmlformats.org/presentationml/2006/ole">
            <p:oleObj spid="_x0000_s240650" name="Equation" r:id="rId4" imgW="838080" imgH="215640" progId="Equation.3">
              <p:embed/>
            </p:oleObj>
          </a:graphicData>
        </a:graphic>
      </p:graphicFrame>
      <p:graphicFrame>
        <p:nvGraphicFramePr>
          <p:cNvPr id="240651" name="Object 11"/>
          <p:cNvGraphicFramePr>
            <a:graphicFrameLocks noChangeAspect="1"/>
          </p:cNvGraphicFramePr>
          <p:nvPr/>
        </p:nvGraphicFramePr>
        <p:xfrm>
          <a:off x="714375" y="3443288"/>
          <a:ext cx="2227263" cy="679450"/>
        </p:xfrm>
        <a:graphic>
          <a:graphicData uri="http://schemas.openxmlformats.org/presentationml/2006/ole">
            <p:oleObj spid="_x0000_s240651" name="Equation" r:id="rId5" imgW="1333500" imgH="406400" progId="Equation.3">
              <p:embed/>
            </p:oleObj>
          </a:graphicData>
        </a:graphic>
      </p:graphicFrame>
      <p:graphicFrame>
        <p:nvGraphicFramePr>
          <p:cNvPr id="240652" name="Object 12"/>
          <p:cNvGraphicFramePr>
            <a:graphicFrameLocks noChangeAspect="1"/>
          </p:cNvGraphicFramePr>
          <p:nvPr/>
        </p:nvGraphicFramePr>
        <p:xfrm>
          <a:off x="990600" y="4087813"/>
          <a:ext cx="1524000" cy="709612"/>
        </p:xfrm>
        <a:graphic>
          <a:graphicData uri="http://schemas.openxmlformats.org/presentationml/2006/ole">
            <p:oleObj spid="_x0000_s240652" name="Equation" r:id="rId6" imgW="927000" imgH="431640" progId="Equation.3">
              <p:embed/>
            </p:oleObj>
          </a:graphicData>
        </a:graphic>
      </p:graphicFrame>
      <p:sp>
        <p:nvSpPr>
          <p:cNvPr id="15" name="Oval 14"/>
          <p:cNvSpPr/>
          <p:nvPr/>
        </p:nvSpPr>
        <p:spPr>
          <a:xfrm>
            <a:off x="3606800" y="1092200"/>
            <a:ext cx="431800" cy="512465"/>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33400" y="1079500"/>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
        <p:nvSpPr>
          <p:cNvPr id="17" name="TextBox 16"/>
          <p:cNvSpPr txBox="1"/>
          <p:nvPr/>
        </p:nvSpPr>
        <p:spPr>
          <a:xfrm>
            <a:off x="1002534" y="5279132"/>
            <a:ext cx="1893066" cy="707886"/>
          </a:xfrm>
          <a:prstGeom prst="rect">
            <a:avLst/>
          </a:prstGeom>
          <a:noFill/>
        </p:spPr>
        <p:txBody>
          <a:bodyPr wrap="none" rtlCol="0">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a:t>
            </a:r>
            <a:r>
              <a:rPr lang="en-US" sz="2400" b="1" dirty="0" smtClean="0">
                <a:solidFill>
                  <a:srgbClr val="000000"/>
                </a:solidFill>
              </a:rPr>
              <a:t> 4.2 GeV</a:t>
            </a:r>
            <a:r>
              <a:rPr lang="en-US" sz="2400" b="1" baseline="30000" dirty="0" smtClean="0">
                <a:solidFill>
                  <a:srgbClr val="000000"/>
                </a:solidFill>
              </a:rPr>
              <a:t>2</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9"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33</a:t>
            </a:fld>
            <a:endParaRPr lang="en-US"/>
          </a:p>
        </p:txBody>
      </p:sp>
      <p:pic>
        <p:nvPicPr>
          <p:cNvPr id="12" name="Picture 11" descr="Picture 16.jpg"/>
          <p:cNvPicPr>
            <a:picLocks noChangeAspect="1"/>
          </p:cNvPicPr>
          <p:nvPr/>
        </p:nvPicPr>
        <p:blipFill>
          <a:blip r:embed="rId3"/>
          <a:stretch>
            <a:fillRect/>
          </a:stretch>
        </p:blipFill>
        <p:spPr>
          <a:xfrm>
            <a:off x="4039173" y="1772088"/>
            <a:ext cx="4596250" cy="4457669"/>
          </a:xfrm>
          <a:prstGeom prst="rect">
            <a:avLst/>
          </a:prstGeom>
        </p:spPr>
      </p:pic>
      <p:sp>
        <p:nvSpPr>
          <p:cNvPr id="13" name="TextBox 12"/>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41674" name="Object 10"/>
          <p:cNvGraphicFramePr>
            <a:graphicFrameLocks noChangeAspect="1"/>
          </p:cNvGraphicFramePr>
          <p:nvPr/>
        </p:nvGraphicFramePr>
        <p:xfrm>
          <a:off x="990600" y="2868613"/>
          <a:ext cx="1676400" cy="433387"/>
        </p:xfrm>
        <a:graphic>
          <a:graphicData uri="http://schemas.openxmlformats.org/presentationml/2006/ole">
            <p:oleObj spid="_x0000_s241674" name="Equation" r:id="rId4" imgW="838080" imgH="215640" progId="Equation.3">
              <p:embed/>
            </p:oleObj>
          </a:graphicData>
        </a:graphic>
      </p:graphicFrame>
      <p:graphicFrame>
        <p:nvGraphicFramePr>
          <p:cNvPr id="241675" name="Object 11"/>
          <p:cNvGraphicFramePr>
            <a:graphicFrameLocks noChangeAspect="1"/>
          </p:cNvGraphicFramePr>
          <p:nvPr/>
        </p:nvGraphicFramePr>
        <p:xfrm>
          <a:off x="714375" y="3443288"/>
          <a:ext cx="2227263" cy="679450"/>
        </p:xfrm>
        <a:graphic>
          <a:graphicData uri="http://schemas.openxmlformats.org/presentationml/2006/ole">
            <p:oleObj spid="_x0000_s241675" name="Equation" r:id="rId5" imgW="1333500" imgH="406400" progId="Equation.3">
              <p:embed/>
            </p:oleObj>
          </a:graphicData>
        </a:graphic>
      </p:graphicFrame>
      <p:graphicFrame>
        <p:nvGraphicFramePr>
          <p:cNvPr id="241676" name="Object 12"/>
          <p:cNvGraphicFramePr>
            <a:graphicFrameLocks noChangeAspect="1"/>
          </p:cNvGraphicFramePr>
          <p:nvPr/>
        </p:nvGraphicFramePr>
        <p:xfrm>
          <a:off x="990600" y="4087813"/>
          <a:ext cx="1524000" cy="709612"/>
        </p:xfrm>
        <a:graphic>
          <a:graphicData uri="http://schemas.openxmlformats.org/presentationml/2006/ole">
            <p:oleObj spid="_x0000_s241676" name="Equation" r:id="rId6" imgW="927000" imgH="431640" progId="Equation.3">
              <p:embed/>
            </p:oleObj>
          </a:graphicData>
        </a:graphic>
      </p:graphicFrame>
      <p:sp>
        <p:nvSpPr>
          <p:cNvPr id="17" name="Oval 16"/>
          <p:cNvSpPr/>
          <p:nvPr/>
        </p:nvSpPr>
        <p:spPr>
          <a:xfrm>
            <a:off x="7035800" y="1092200"/>
            <a:ext cx="431800" cy="512465"/>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33400" y="1079500"/>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
        <p:nvSpPr>
          <p:cNvPr id="19" name="TextBox 18"/>
          <p:cNvSpPr txBox="1"/>
          <p:nvPr/>
        </p:nvSpPr>
        <p:spPr>
          <a:xfrm>
            <a:off x="1002534" y="5279132"/>
            <a:ext cx="1893066" cy="707886"/>
          </a:xfrm>
          <a:prstGeom prst="rect">
            <a:avLst/>
          </a:prstGeom>
          <a:noFill/>
        </p:spPr>
        <p:txBody>
          <a:bodyPr wrap="none" rtlCol="0">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a:t>
            </a:r>
            <a:r>
              <a:rPr lang="en-US" sz="2400" b="1" dirty="0" smtClean="0">
                <a:solidFill>
                  <a:srgbClr val="000000"/>
                </a:solidFill>
              </a:rPr>
              <a:t> 2.4 GeV</a:t>
            </a:r>
            <a:r>
              <a:rPr lang="en-US" sz="2400" b="1" baseline="30000" dirty="0" smtClean="0">
                <a:solidFill>
                  <a:srgbClr val="000000"/>
                </a:solidFill>
              </a:rPr>
              <a:t>2</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21"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34</a:t>
            </a:fld>
            <a:endParaRPr lang="en-US"/>
          </a:p>
        </p:txBody>
      </p:sp>
      <p:pic>
        <p:nvPicPr>
          <p:cNvPr id="12" name="Picture 11" descr="Picture 16.jpg"/>
          <p:cNvPicPr>
            <a:picLocks noChangeAspect="1"/>
          </p:cNvPicPr>
          <p:nvPr/>
        </p:nvPicPr>
        <p:blipFill>
          <a:blip r:embed="rId3"/>
          <a:stretch>
            <a:fillRect/>
          </a:stretch>
        </p:blipFill>
        <p:spPr>
          <a:xfrm>
            <a:off x="4039173" y="1772088"/>
            <a:ext cx="4596249" cy="4457669"/>
          </a:xfrm>
          <a:prstGeom prst="rect">
            <a:avLst/>
          </a:prstGeom>
        </p:spPr>
      </p:pic>
      <p:sp>
        <p:nvSpPr>
          <p:cNvPr id="15" name="TextBox 14"/>
          <p:cNvSpPr txBox="1"/>
          <p:nvPr/>
        </p:nvSpPr>
        <p:spPr>
          <a:xfrm rot="18551630">
            <a:off x="3931389" y="3466170"/>
            <a:ext cx="4938822" cy="923330"/>
          </a:xfrm>
          <a:prstGeom prst="rect">
            <a:avLst/>
          </a:prstGeom>
          <a:noFill/>
        </p:spPr>
        <p:txBody>
          <a:bodyPr wrap="none" rtlCol="0">
            <a:spAutoFit/>
          </a:bodyPr>
          <a:lstStyle/>
          <a:p>
            <a:r>
              <a:rPr lang="en-US" sz="5400" dirty="0" smtClean="0">
                <a:solidFill>
                  <a:srgbClr val="008000">
                    <a:alpha val="18000"/>
                  </a:srgbClr>
                </a:solidFill>
              </a:rPr>
              <a:t>CLAS Preliminary</a:t>
            </a:r>
            <a:endParaRPr lang="en-US" sz="5400" dirty="0">
              <a:solidFill>
                <a:srgbClr val="008000">
                  <a:alpha val="18000"/>
                </a:srgbClr>
              </a:solidFill>
            </a:endParaRPr>
          </a:p>
        </p:txBody>
      </p:sp>
      <p:graphicFrame>
        <p:nvGraphicFramePr>
          <p:cNvPr id="242698" name="Object 10"/>
          <p:cNvGraphicFramePr>
            <a:graphicFrameLocks noChangeAspect="1"/>
          </p:cNvGraphicFramePr>
          <p:nvPr/>
        </p:nvGraphicFramePr>
        <p:xfrm>
          <a:off x="990600" y="2868613"/>
          <a:ext cx="1676400" cy="433387"/>
        </p:xfrm>
        <a:graphic>
          <a:graphicData uri="http://schemas.openxmlformats.org/presentationml/2006/ole">
            <p:oleObj spid="_x0000_s242698" name="Equation" r:id="rId4" imgW="838080" imgH="215640" progId="Equation.3">
              <p:embed/>
            </p:oleObj>
          </a:graphicData>
        </a:graphic>
      </p:graphicFrame>
      <p:graphicFrame>
        <p:nvGraphicFramePr>
          <p:cNvPr id="242699" name="Object 11"/>
          <p:cNvGraphicFramePr>
            <a:graphicFrameLocks noChangeAspect="1"/>
          </p:cNvGraphicFramePr>
          <p:nvPr/>
        </p:nvGraphicFramePr>
        <p:xfrm>
          <a:off x="714375" y="3443288"/>
          <a:ext cx="2227263" cy="679450"/>
        </p:xfrm>
        <a:graphic>
          <a:graphicData uri="http://schemas.openxmlformats.org/presentationml/2006/ole">
            <p:oleObj spid="_x0000_s242699" name="Equation" r:id="rId5" imgW="1333500" imgH="406400" progId="Equation.3">
              <p:embed/>
            </p:oleObj>
          </a:graphicData>
        </a:graphic>
      </p:graphicFrame>
      <p:graphicFrame>
        <p:nvGraphicFramePr>
          <p:cNvPr id="242700" name="Object 12"/>
          <p:cNvGraphicFramePr>
            <a:graphicFrameLocks noChangeAspect="1"/>
          </p:cNvGraphicFramePr>
          <p:nvPr/>
        </p:nvGraphicFramePr>
        <p:xfrm>
          <a:off x="990600" y="4087813"/>
          <a:ext cx="1524000" cy="709612"/>
        </p:xfrm>
        <a:graphic>
          <a:graphicData uri="http://schemas.openxmlformats.org/presentationml/2006/ole">
            <p:oleObj spid="_x0000_s242700" name="Equation" r:id="rId6" imgW="927000" imgH="431640" progId="Equation.3">
              <p:embed/>
            </p:oleObj>
          </a:graphicData>
        </a:graphic>
      </p:graphicFrame>
      <p:sp>
        <p:nvSpPr>
          <p:cNvPr id="13" name="Oval 12"/>
          <p:cNvSpPr/>
          <p:nvPr/>
        </p:nvSpPr>
        <p:spPr>
          <a:xfrm>
            <a:off x="7035800" y="1092200"/>
            <a:ext cx="431800" cy="512465"/>
          </a:xfrm>
          <a:prstGeom prst="ellipse">
            <a:avLst/>
          </a:prstGeom>
          <a:solidFill>
            <a:srgbClr val="FF0000">
              <a:alpha val="22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33400" y="1079500"/>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
        <p:nvSpPr>
          <p:cNvPr id="17" name="TextBox 16"/>
          <p:cNvSpPr txBox="1"/>
          <p:nvPr/>
        </p:nvSpPr>
        <p:spPr>
          <a:xfrm>
            <a:off x="1002534" y="5279132"/>
            <a:ext cx="1893066" cy="707886"/>
          </a:xfrm>
          <a:prstGeom prst="rect">
            <a:avLst/>
          </a:prstGeom>
          <a:noFill/>
        </p:spPr>
        <p:txBody>
          <a:bodyPr wrap="none" rtlCol="0">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a:t>
            </a:r>
            <a:r>
              <a:rPr lang="en-US" sz="2400" b="1" dirty="0" smtClean="0">
                <a:solidFill>
                  <a:srgbClr val="000000"/>
                </a:solidFill>
              </a:rPr>
              <a:t> 4.2 GeV</a:t>
            </a:r>
            <a:r>
              <a:rPr lang="en-US" sz="2400" b="1" baseline="30000" dirty="0" smtClean="0">
                <a:solidFill>
                  <a:srgbClr val="000000"/>
                </a:solidFill>
              </a:rPr>
              <a:t>2</a:t>
            </a:r>
            <a:endParaRPr lang="en-US" sz="2400" b="1" baseline="30000" dirty="0" smtClean="0">
              <a:solidFill>
                <a:srgbClr val="000000"/>
              </a:solidFill>
              <a:latin typeface="Symbol" charset="2"/>
              <a:cs typeface="Symbol" charset="2"/>
            </a:endParaRPr>
          </a:p>
          <a:p>
            <a:endParaRPr lang="en-US" sz="2400" b="1" baseline="30000" dirty="0">
              <a:solidFill>
                <a:srgbClr val="000000"/>
              </a:solidFill>
            </a:endParaRPr>
          </a:p>
        </p:txBody>
      </p:sp>
      <p:sp>
        <p:nvSpPr>
          <p:cNvPr id="19"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35</a:t>
            </a:fld>
            <a:endParaRPr lang="en-US"/>
          </a:p>
        </p:txBody>
      </p:sp>
      <p:pic>
        <p:nvPicPr>
          <p:cNvPr id="15" name="Picture 14"/>
          <p:cNvPicPr>
            <a:picLocks noChangeAspect="1"/>
          </p:cNvPicPr>
          <p:nvPr/>
        </p:nvPicPr>
        <p:blipFill>
          <a:blip r:embed="rId3"/>
          <a:stretch>
            <a:fillRect/>
          </a:stretch>
        </p:blipFill>
        <p:spPr>
          <a:xfrm>
            <a:off x="6096000" y="1610428"/>
            <a:ext cx="2362200" cy="4645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7" name="Group 26"/>
          <p:cNvGrpSpPr/>
          <p:nvPr/>
        </p:nvGrpSpPr>
        <p:grpSpPr>
          <a:xfrm>
            <a:off x="76200" y="2286000"/>
            <a:ext cx="7848600" cy="3733800"/>
            <a:chOff x="76200" y="2286000"/>
            <a:chExt cx="7848600" cy="3733800"/>
          </a:xfrm>
        </p:grpSpPr>
        <p:pic>
          <p:nvPicPr>
            <p:cNvPr id="19" name="Picture 18"/>
            <p:cNvPicPr>
              <a:picLocks noChangeAspect="1"/>
            </p:cNvPicPr>
            <p:nvPr/>
          </p:nvPicPr>
          <p:blipFill>
            <a:blip r:embed="rId4"/>
            <a:stretch>
              <a:fillRect/>
            </a:stretch>
          </p:blipFill>
          <p:spPr>
            <a:xfrm>
              <a:off x="1675063" y="2940526"/>
              <a:ext cx="3277937" cy="3079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1" name="Straight Connector 20"/>
            <p:cNvCxnSpPr/>
            <p:nvPr/>
          </p:nvCxnSpPr>
          <p:spPr>
            <a:xfrm rot="10800000" flipV="1">
              <a:off x="1675065" y="2286000"/>
              <a:ext cx="5792536" cy="6545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572000" y="2667000"/>
              <a:ext cx="3733800" cy="2971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6200" y="3962400"/>
              <a:ext cx="1477463" cy="923330"/>
            </a:xfrm>
            <a:prstGeom prst="rect">
              <a:avLst/>
            </a:prstGeom>
            <a:noFill/>
          </p:spPr>
          <p:txBody>
            <a:bodyPr wrap="none" rtlCol="0">
              <a:spAutoFit/>
            </a:bodyPr>
            <a:lstStyle/>
            <a:p>
              <a:r>
                <a:rPr lang="en-US" dirty="0" smtClean="0">
                  <a:solidFill>
                    <a:srgbClr val="000000"/>
                  </a:solidFill>
                </a:rPr>
                <a:t>MAID07</a:t>
              </a:r>
            </a:p>
            <a:p>
              <a:r>
                <a:rPr lang="en-US" dirty="0" smtClean="0">
                  <a:solidFill>
                    <a:srgbClr val="FF0000"/>
                  </a:solidFill>
                </a:rPr>
                <a:t>Red: with S11</a:t>
              </a:r>
            </a:p>
            <a:p>
              <a:r>
                <a:rPr lang="en-US" dirty="0" smtClean="0">
                  <a:solidFill>
                    <a:srgbClr val="000000"/>
                  </a:solidFill>
                </a:rPr>
                <a:t>Blue: w/o S11</a:t>
              </a:r>
              <a:endParaRPr lang="en-US" dirty="0">
                <a:solidFill>
                  <a:srgbClr val="000000"/>
                </a:solidFill>
              </a:endParaRPr>
            </a:p>
          </p:txBody>
        </p:sp>
      </p:grpSp>
      <p:sp>
        <p:nvSpPr>
          <p:cNvPr id="13" name="TextBox 12"/>
          <p:cNvSpPr txBox="1"/>
          <p:nvPr/>
        </p:nvSpPr>
        <p:spPr>
          <a:xfrm rot="20757710">
            <a:off x="1657893" y="3360393"/>
            <a:ext cx="6523541" cy="1200329"/>
          </a:xfrm>
          <a:prstGeom prst="rect">
            <a:avLst/>
          </a:prstGeom>
          <a:noFill/>
        </p:spPr>
        <p:txBody>
          <a:bodyPr wrap="none" rtlCol="0">
            <a:spAutoFit/>
          </a:bodyPr>
          <a:lstStyle/>
          <a:p>
            <a:r>
              <a:rPr lang="en-US" sz="7200" dirty="0" smtClean="0">
                <a:solidFill>
                  <a:srgbClr val="008000">
                    <a:alpha val="18000"/>
                  </a:srgbClr>
                </a:solidFill>
              </a:rPr>
              <a:t>CLAS Preliminary</a:t>
            </a:r>
            <a:endParaRPr lang="en-US" sz="7200" dirty="0">
              <a:solidFill>
                <a:srgbClr val="008000">
                  <a:alpha val="18000"/>
                </a:srgbClr>
              </a:solidFill>
            </a:endParaRPr>
          </a:p>
        </p:txBody>
      </p:sp>
      <p:sp>
        <p:nvSpPr>
          <p:cNvPr id="36" name="TextBox 35"/>
          <p:cNvSpPr txBox="1"/>
          <p:nvPr/>
        </p:nvSpPr>
        <p:spPr>
          <a:xfrm>
            <a:off x="914400" y="1905000"/>
            <a:ext cx="4316807" cy="461665"/>
          </a:xfrm>
          <a:prstGeom prst="rect">
            <a:avLst/>
          </a:prstGeom>
          <a:noFill/>
        </p:spPr>
        <p:txBody>
          <a:bodyPr wrap="none" rtlCol="0">
            <a:spAutoFit/>
          </a:bodyPr>
          <a:lstStyle/>
          <a:p>
            <a:r>
              <a:rPr lang="en-US" sz="2400" b="1" dirty="0" smtClean="0">
                <a:solidFill>
                  <a:srgbClr val="000090"/>
                </a:solidFill>
              </a:rPr>
              <a:t>A</a:t>
            </a:r>
            <a:r>
              <a:rPr lang="en-US" sz="2400" b="1" baseline="-25000" dirty="0" smtClean="0">
                <a:solidFill>
                  <a:srgbClr val="000090"/>
                </a:solidFill>
              </a:rPr>
              <a:t>0</a:t>
            </a:r>
            <a:r>
              <a:rPr lang="en-US" sz="2400" b="1" dirty="0" smtClean="0">
                <a:solidFill>
                  <a:srgbClr val="000090"/>
                </a:solidFill>
              </a:rPr>
              <a:t>: Contains E</a:t>
            </a:r>
            <a:r>
              <a:rPr lang="en-US" sz="2400" b="1" baseline="-25000" dirty="0" smtClean="0">
                <a:solidFill>
                  <a:srgbClr val="000090"/>
                </a:solidFill>
              </a:rPr>
              <a:t>0+</a:t>
            </a:r>
            <a:r>
              <a:rPr lang="en-US" sz="2400" b="1" dirty="0" smtClean="0">
                <a:solidFill>
                  <a:srgbClr val="000090"/>
                </a:solidFill>
              </a:rPr>
              <a:t> , sensitive to S</a:t>
            </a:r>
            <a:r>
              <a:rPr lang="en-US" sz="2400" b="1" baseline="-25000" dirty="0" smtClean="0">
                <a:solidFill>
                  <a:srgbClr val="000090"/>
                </a:solidFill>
              </a:rPr>
              <a:t>11</a:t>
            </a:r>
            <a:endParaRPr lang="en-US" sz="2400" b="1" baseline="-25000" dirty="0">
              <a:solidFill>
                <a:srgbClr val="000090"/>
              </a:solidFill>
            </a:endParaRPr>
          </a:p>
        </p:txBody>
      </p:sp>
      <p:sp>
        <p:nvSpPr>
          <p:cNvPr id="40"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a:t>
            </a:r>
            <a:r>
              <a:rPr lang="en-US" dirty="0" smtClean="0">
                <a:solidFill>
                  <a:schemeClr val="bg1"/>
                </a:solidFill>
              </a:rPr>
              <a:t>Results, Low Q</a:t>
            </a:r>
            <a:r>
              <a:rPr lang="en-US" baseline="30000" dirty="0" smtClean="0">
                <a:solidFill>
                  <a:schemeClr val="bg1"/>
                </a:solidFill>
              </a:rPr>
              <a:t>2</a:t>
            </a:r>
            <a:endParaRPr lang="en-US" baseline="30000" dirty="0" smtClean="0">
              <a:solidFill>
                <a:schemeClr val="bg1"/>
              </a:solidFill>
            </a:endParaRPr>
          </a:p>
        </p:txBody>
      </p:sp>
      <p:graphicFrame>
        <p:nvGraphicFramePr>
          <p:cNvPr id="41" name="Object 40"/>
          <p:cNvGraphicFramePr>
            <a:graphicFrameLocks noChangeAspect="1"/>
          </p:cNvGraphicFramePr>
          <p:nvPr/>
        </p:nvGraphicFramePr>
        <p:xfrm>
          <a:off x="1284288" y="1003300"/>
          <a:ext cx="3170237" cy="901700"/>
        </p:xfrm>
        <a:graphic>
          <a:graphicData uri="http://schemas.openxmlformats.org/presentationml/2006/ole">
            <p:oleObj spid="_x0000_s296965" name="Equation" r:id="rId5" imgW="1562100" imgH="4445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36</a:t>
            </a:fld>
            <a:endParaRPr lang="en-US"/>
          </a:p>
        </p:txBody>
      </p:sp>
      <p:pic>
        <p:nvPicPr>
          <p:cNvPr id="17" name="Picture 16"/>
          <p:cNvPicPr>
            <a:picLocks noChangeAspect="1"/>
          </p:cNvPicPr>
          <p:nvPr/>
        </p:nvPicPr>
        <p:blipFill>
          <a:blip r:embed="rId4"/>
          <a:stretch>
            <a:fillRect/>
          </a:stretch>
        </p:blipFill>
        <p:spPr>
          <a:xfrm>
            <a:off x="6312098" y="1828800"/>
            <a:ext cx="2298501" cy="4519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5"/>
          <a:stretch>
            <a:fillRect/>
          </a:stretch>
        </p:blipFill>
        <p:spPr>
          <a:xfrm>
            <a:off x="473736" y="3310329"/>
            <a:ext cx="2345664" cy="3038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p:cNvPicPr>
            <a:picLocks noChangeAspect="1"/>
          </p:cNvPicPr>
          <p:nvPr/>
        </p:nvPicPr>
        <p:blipFill>
          <a:blip r:embed="rId6"/>
          <a:stretch>
            <a:fillRect/>
          </a:stretch>
        </p:blipFill>
        <p:spPr>
          <a:xfrm>
            <a:off x="2972125" y="3289770"/>
            <a:ext cx="3187248" cy="3058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rot="20643252">
            <a:off x="1151416" y="3768605"/>
            <a:ext cx="6523541" cy="1200329"/>
          </a:xfrm>
          <a:prstGeom prst="rect">
            <a:avLst/>
          </a:prstGeom>
          <a:noFill/>
        </p:spPr>
        <p:txBody>
          <a:bodyPr wrap="none" rtlCol="0">
            <a:spAutoFit/>
          </a:bodyPr>
          <a:lstStyle/>
          <a:p>
            <a:r>
              <a:rPr lang="en-US" sz="7200" dirty="0" smtClean="0">
                <a:solidFill>
                  <a:srgbClr val="008000">
                    <a:alpha val="18000"/>
                  </a:srgbClr>
                </a:solidFill>
              </a:rPr>
              <a:t>CLAS Preliminary</a:t>
            </a:r>
            <a:endParaRPr lang="en-US" sz="7200" dirty="0">
              <a:solidFill>
                <a:srgbClr val="008000">
                  <a:alpha val="18000"/>
                </a:srgbClr>
              </a:solidFill>
            </a:endParaRPr>
          </a:p>
        </p:txBody>
      </p:sp>
      <p:sp>
        <p:nvSpPr>
          <p:cNvPr id="19"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Preliminary </a:t>
            </a:r>
            <a:r>
              <a:rPr lang="en-US" dirty="0" smtClean="0">
                <a:solidFill>
                  <a:schemeClr val="bg1"/>
                </a:solidFill>
              </a:rPr>
              <a:t>Results, Low Q</a:t>
            </a:r>
            <a:r>
              <a:rPr lang="en-US" baseline="30000" dirty="0" smtClean="0">
                <a:solidFill>
                  <a:schemeClr val="bg1"/>
                </a:solidFill>
              </a:rPr>
              <a:t>2</a:t>
            </a:r>
            <a:endParaRPr lang="en-US" baseline="30000" dirty="0" smtClean="0">
              <a:solidFill>
                <a:schemeClr val="bg1"/>
              </a:solidFill>
            </a:endParaRPr>
          </a:p>
        </p:txBody>
      </p:sp>
      <p:graphicFrame>
        <p:nvGraphicFramePr>
          <p:cNvPr id="331778" name="Object 2"/>
          <p:cNvGraphicFramePr>
            <a:graphicFrameLocks noChangeAspect="1"/>
          </p:cNvGraphicFramePr>
          <p:nvPr/>
        </p:nvGraphicFramePr>
        <p:xfrm>
          <a:off x="609600" y="762000"/>
          <a:ext cx="3170237" cy="901700"/>
        </p:xfrm>
        <a:graphic>
          <a:graphicData uri="http://schemas.openxmlformats.org/presentationml/2006/ole">
            <p:oleObj spid="_x0000_s331778" name="Equation" r:id="rId7" imgW="1562100" imgH="444500" progId="Equation.3">
              <p:embed/>
            </p:oleObj>
          </a:graphicData>
        </a:graphic>
      </p:graphicFrame>
      <p:graphicFrame>
        <p:nvGraphicFramePr>
          <p:cNvPr id="331779" name="Object 3"/>
          <p:cNvGraphicFramePr>
            <a:graphicFrameLocks noChangeAspect="1"/>
          </p:cNvGraphicFramePr>
          <p:nvPr/>
        </p:nvGraphicFramePr>
        <p:xfrm>
          <a:off x="546100" y="1527175"/>
          <a:ext cx="3222625" cy="901700"/>
        </p:xfrm>
        <a:graphic>
          <a:graphicData uri="http://schemas.openxmlformats.org/presentationml/2006/ole">
            <p:oleObj spid="_x0000_s331779" name="Equation" r:id="rId8" imgW="1587500" imgH="444500" progId="Equation.3">
              <p:embed/>
            </p:oleObj>
          </a:graphicData>
        </a:graphic>
      </p:graphicFrame>
      <p:graphicFrame>
        <p:nvGraphicFramePr>
          <p:cNvPr id="331780" name="Object 4"/>
          <p:cNvGraphicFramePr>
            <a:graphicFrameLocks noChangeAspect="1"/>
          </p:cNvGraphicFramePr>
          <p:nvPr/>
        </p:nvGraphicFramePr>
        <p:xfrm>
          <a:off x="660400" y="2298700"/>
          <a:ext cx="3121025" cy="901700"/>
        </p:xfrm>
        <a:graphic>
          <a:graphicData uri="http://schemas.openxmlformats.org/presentationml/2006/ole">
            <p:oleObj spid="_x0000_s331780" name="Equation" r:id="rId9" imgW="1536700" imgH="44450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4160E492-7053-0542-A496-F91CEEA92483}" type="slidenum">
              <a:rPr lang="en-US" smtClean="0"/>
              <a:pPr/>
              <a:t>37</a:t>
            </a:fld>
            <a:endParaRPr lang="en-US"/>
          </a:p>
        </p:txBody>
      </p:sp>
      <p:sp>
        <p:nvSpPr>
          <p:cNvPr id="8" name="TextBox 7"/>
          <p:cNvSpPr txBox="1"/>
          <p:nvPr/>
        </p:nvSpPr>
        <p:spPr>
          <a:xfrm>
            <a:off x="2989" y="1144666"/>
            <a:ext cx="5254811" cy="4308872"/>
          </a:xfrm>
          <a:prstGeom prst="rect">
            <a:avLst/>
          </a:prstGeom>
          <a:noFill/>
          <a:ln>
            <a:noFill/>
          </a:ln>
        </p:spPr>
        <p:txBody>
          <a:bodyPr wrap="square" rtlCol="0">
            <a:spAutoFit/>
          </a:bodyPr>
          <a:lstStyle/>
          <a:p>
            <a:r>
              <a:rPr lang="en-US" sz="1800" b="1" dirty="0" smtClean="0">
                <a:solidFill>
                  <a:srgbClr val="000000"/>
                </a:solidFill>
                <a:latin typeface="Arial"/>
                <a:cs typeface="Arial"/>
              </a:rPr>
              <a:t> </a:t>
            </a:r>
            <a:r>
              <a:rPr lang="en-US" sz="1600" b="1" dirty="0" smtClean="0">
                <a:solidFill>
                  <a:srgbClr val="000000"/>
                </a:solidFill>
                <a:latin typeface="Arial"/>
                <a:cs typeface="Arial"/>
              </a:rPr>
              <a:t>Single </a:t>
            </a:r>
            <a:r>
              <a:rPr lang="en-US" sz="1600" b="1" dirty="0" err="1" smtClean="0">
                <a:solidFill>
                  <a:srgbClr val="000000"/>
                </a:solidFill>
                <a:latin typeface="Arial"/>
                <a:cs typeface="Arial"/>
              </a:rPr>
              <a:t>pseudoscalar</a:t>
            </a:r>
            <a:r>
              <a:rPr lang="en-US" sz="1600" b="1" dirty="0" smtClean="0">
                <a:solidFill>
                  <a:srgbClr val="000000"/>
                </a:solidFill>
                <a:latin typeface="Arial"/>
                <a:cs typeface="Arial"/>
              </a:rPr>
              <a:t> meson production, e.g. Nπ, Nη </a:t>
            </a:r>
          </a:p>
          <a:p>
            <a:endParaRPr lang="en-US" sz="1600" dirty="0" smtClean="0">
              <a:solidFill>
                <a:srgbClr val="FF0000"/>
              </a:solidFill>
              <a:latin typeface="Arial"/>
              <a:cs typeface="Arial"/>
            </a:endParaRPr>
          </a:p>
          <a:p>
            <a:r>
              <a:rPr lang="en-US" sz="1600" dirty="0" smtClean="0">
                <a:solidFill>
                  <a:srgbClr val="FF0000"/>
                </a:solidFill>
                <a:latin typeface="Arial"/>
                <a:cs typeface="Arial"/>
              </a:rPr>
              <a:t>  Unitary isobar model (UIM)</a:t>
            </a:r>
            <a:r>
              <a:rPr lang="en-US" sz="1600" dirty="0" smtClean="0">
                <a:latin typeface="Arial"/>
                <a:cs typeface="Arial"/>
              </a:rPr>
              <a:t> </a:t>
            </a:r>
          </a:p>
          <a:p>
            <a:pPr lvl="1">
              <a:buFont typeface="Wingdings" charset="2"/>
              <a:buChar char="§"/>
            </a:pPr>
            <a:r>
              <a:rPr lang="en-US" sz="1600" dirty="0" smtClean="0">
                <a:solidFill>
                  <a:srgbClr val="000000"/>
                </a:solidFill>
                <a:latin typeface="Arial"/>
                <a:cs typeface="Arial"/>
              </a:rPr>
              <a:t> non-resonant amplitudes incorporate nucleon and meson Born terms, vector meson exchanges, </a:t>
            </a:r>
            <a:r>
              <a:rPr lang="en-US" sz="1600" dirty="0" err="1" smtClean="0">
                <a:solidFill>
                  <a:srgbClr val="000000"/>
                </a:solidFill>
                <a:latin typeface="Arial"/>
                <a:cs typeface="Arial"/>
              </a:rPr>
              <a:t>Regge</a:t>
            </a:r>
            <a:r>
              <a:rPr lang="en-US" sz="1600" dirty="0" smtClean="0">
                <a:solidFill>
                  <a:srgbClr val="000000"/>
                </a:solidFill>
                <a:latin typeface="Arial"/>
                <a:cs typeface="Arial"/>
              </a:rPr>
              <a:t> terms at high energy</a:t>
            </a:r>
          </a:p>
          <a:p>
            <a:pPr lvl="1">
              <a:buFont typeface="Wingdings" charset="2"/>
              <a:buChar char="§"/>
            </a:pPr>
            <a:r>
              <a:rPr lang="en-US" sz="1600" dirty="0" smtClean="0">
                <a:solidFill>
                  <a:srgbClr val="000000"/>
                </a:solidFill>
                <a:latin typeface="Arial"/>
                <a:cs typeface="Arial"/>
              </a:rPr>
              <a:t> resonant terms incorporate relativistic BW amplitude with energy-dependent widths</a:t>
            </a:r>
          </a:p>
          <a:p>
            <a:pPr lvl="1">
              <a:buFont typeface="Wingdings" charset="2"/>
              <a:buChar char="§"/>
            </a:pPr>
            <a:r>
              <a:rPr lang="en-US" sz="1600" dirty="0" smtClean="0">
                <a:solidFill>
                  <a:srgbClr val="000000"/>
                </a:solidFill>
                <a:latin typeface="Arial"/>
                <a:cs typeface="Arial"/>
              </a:rPr>
              <a:t> full amplitude </a:t>
            </a:r>
            <a:r>
              <a:rPr lang="en-US" sz="1600" dirty="0" err="1" smtClean="0">
                <a:solidFill>
                  <a:srgbClr val="000000"/>
                </a:solidFill>
                <a:latin typeface="Arial"/>
                <a:cs typeface="Arial"/>
              </a:rPr>
              <a:t>unitarized</a:t>
            </a:r>
            <a:r>
              <a:rPr lang="en-US" sz="1600" dirty="0" smtClean="0">
                <a:solidFill>
                  <a:srgbClr val="000000"/>
                </a:solidFill>
                <a:latin typeface="Arial"/>
                <a:cs typeface="Arial"/>
              </a:rPr>
              <a:t> in K-matrix approximation </a:t>
            </a:r>
          </a:p>
          <a:p>
            <a:endParaRPr lang="en-US" sz="1600" u="sng" dirty="0" smtClean="0">
              <a:latin typeface="Arial"/>
              <a:cs typeface="Arial"/>
            </a:endParaRPr>
          </a:p>
          <a:p>
            <a:r>
              <a:rPr lang="en-US" sz="1600" dirty="0" smtClean="0">
                <a:solidFill>
                  <a:srgbClr val="0000FF"/>
                </a:solidFill>
                <a:latin typeface="Arial"/>
                <a:cs typeface="Arial"/>
              </a:rPr>
              <a:t>  Fixed-</a:t>
            </a:r>
            <a:r>
              <a:rPr lang="en-US" sz="1600" dirty="0" err="1" smtClean="0">
                <a:solidFill>
                  <a:srgbClr val="0000FF"/>
                </a:solidFill>
                <a:latin typeface="Arial"/>
                <a:cs typeface="Arial"/>
              </a:rPr>
              <a:t>t</a:t>
            </a:r>
            <a:r>
              <a:rPr lang="en-US" sz="1600" dirty="0" smtClean="0">
                <a:solidFill>
                  <a:srgbClr val="0000FF"/>
                </a:solidFill>
                <a:latin typeface="Arial"/>
                <a:cs typeface="Arial"/>
              </a:rPr>
              <a:t> dispersion relations (DR)</a:t>
            </a:r>
            <a:endParaRPr lang="en-US" sz="1600" dirty="0" smtClean="0">
              <a:latin typeface="Arial"/>
              <a:cs typeface="Arial"/>
            </a:endParaRPr>
          </a:p>
          <a:p>
            <a:pPr lvl="1">
              <a:buFont typeface="Wingdings" charset="2"/>
              <a:buChar char="§"/>
            </a:pPr>
            <a:r>
              <a:rPr lang="en-US" sz="1600" dirty="0" smtClean="0">
                <a:solidFill>
                  <a:srgbClr val="000000"/>
                </a:solidFill>
                <a:latin typeface="Arial"/>
                <a:cs typeface="Arial"/>
              </a:rPr>
              <a:t> resonance amplitudes constructed in same way as in UIM</a:t>
            </a:r>
          </a:p>
          <a:p>
            <a:pPr lvl="1">
              <a:buFont typeface="Wingdings" charset="2"/>
              <a:buChar char="§"/>
            </a:pPr>
            <a:r>
              <a:rPr lang="en-US" sz="1600" dirty="0" smtClean="0">
                <a:solidFill>
                  <a:srgbClr val="000000"/>
                </a:solidFill>
                <a:latin typeface="Arial"/>
                <a:cs typeface="Arial"/>
              </a:rPr>
              <a:t> non-resonant amplitudes from Born terms and dispersion relation. </a:t>
            </a:r>
            <a:endParaRPr lang="en-US" sz="1600" dirty="0" smtClean="0">
              <a:solidFill>
                <a:srgbClr val="000000"/>
              </a:solidFill>
              <a:latin typeface="Arial"/>
              <a:cs typeface="Arial"/>
            </a:endParaRPr>
          </a:p>
          <a:p>
            <a:endParaRPr lang="en-US" sz="1600" dirty="0" smtClean="0">
              <a:latin typeface="Arial"/>
              <a:cs typeface="Arial"/>
            </a:endParaRPr>
          </a:p>
        </p:txBody>
      </p:sp>
      <p:sp>
        <p:nvSpPr>
          <p:cNvPr id="10" name="Title 1"/>
          <p:cNvSpPr txBox="1">
            <a:spLocks/>
          </p:cNvSpPr>
          <p:nvPr/>
        </p:nvSpPr>
        <p:spPr>
          <a:xfrm>
            <a:off x="457200" y="17395"/>
            <a:ext cx="8229600" cy="85164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Calibri"/>
                <a:ea typeface="+mj-ea"/>
                <a:cs typeface="Calibri"/>
              </a:rPr>
              <a:t>Analysis Tools</a:t>
            </a:r>
            <a:endParaRPr kumimoji="0" lang="en-US" sz="3200" b="1" i="0" u="none" strike="noStrike" kern="1200" cap="none" spc="0" normalizeH="0" baseline="-25000" noProof="0" dirty="0">
              <a:ln>
                <a:noFill/>
              </a:ln>
              <a:solidFill>
                <a:srgbClr val="000000"/>
              </a:solidFill>
              <a:effectLst/>
              <a:uLnTx/>
              <a:uFillTx/>
              <a:latin typeface="Calibri"/>
              <a:ea typeface="+mj-ea"/>
              <a:cs typeface="Calibri"/>
            </a:endParaRPr>
          </a:p>
        </p:txBody>
      </p:sp>
      <p:pic>
        <p:nvPicPr>
          <p:cNvPr id="11" name="Picture 10" descr="Screen shot 2010-05-20 at 7.32.57 AM.jpg"/>
          <p:cNvPicPr>
            <a:picLocks noChangeAspect="1"/>
          </p:cNvPicPr>
          <p:nvPr/>
        </p:nvPicPr>
        <p:blipFill>
          <a:blip r:embed="rId3"/>
          <a:stretch>
            <a:fillRect/>
          </a:stretch>
        </p:blipFill>
        <p:spPr>
          <a:xfrm>
            <a:off x="5562600" y="1371600"/>
            <a:ext cx="3476222" cy="1711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creen shot 2010-05-20 at 7.58.43 AM.jpg"/>
          <p:cNvPicPr>
            <a:picLocks noChangeAspect="1"/>
          </p:cNvPicPr>
          <p:nvPr/>
        </p:nvPicPr>
        <p:blipFill>
          <a:blip r:embed="rId4"/>
          <a:stretch>
            <a:fillRect/>
          </a:stretch>
        </p:blipFill>
        <p:spPr>
          <a:xfrm>
            <a:off x="5562600" y="3381309"/>
            <a:ext cx="3476222" cy="1833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dirty="0" smtClean="0"/>
              <a:t>NSTAR, May 17 2011, Jefferson Lab</a:t>
            </a:r>
            <a:endParaRPr lang="en-US" dirty="0"/>
          </a:p>
        </p:txBody>
      </p:sp>
      <p:sp>
        <p:nvSpPr>
          <p:cNvPr id="6" name="Slide Number Placeholder 5"/>
          <p:cNvSpPr>
            <a:spLocks noGrp="1"/>
          </p:cNvSpPr>
          <p:nvPr>
            <p:ph type="sldNum" sz="quarter" idx="12"/>
          </p:nvPr>
        </p:nvSpPr>
        <p:spPr/>
        <p:txBody>
          <a:bodyPr/>
          <a:lstStyle/>
          <a:p>
            <a:fld id="{00C5DC3E-D595-C542-9640-5C392F0E0330}" type="slidenum">
              <a:rPr lang="en-US" smtClean="0"/>
              <a:pPr/>
              <a:t>38</a:t>
            </a:fld>
            <a:endParaRPr lang="en-US"/>
          </a:p>
        </p:txBody>
      </p:sp>
      <p:sp>
        <p:nvSpPr>
          <p:cNvPr id="13" name="TextBox 12"/>
          <p:cNvSpPr txBox="1"/>
          <p:nvPr/>
        </p:nvSpPr>
        <p:spPr>
          <a:xfrm>
            <a:off x="413711" y="1002268"/>
            <a:ext cx="8577889" cy="461665"/>
          </a:xfrm>
          <a:prstGeom prst="rect">
            <a:avLst/>
          </a:prstGeom>
          <a:noFill/>
        </p:spPr>
        <p:txBody>
          <a:bodyPr wrap="none" rtlCol="0">
            <a:spAutoFit/>
          </a:bodyPr>
          <a:lstStyle/>
          <a:p>
            <a:r>
              <a:rPr lang="en-US" sz="2400" dirty="0" smtClean="0">
                <a:solidFill>
                  <a:srgbClr val="000000"/>
                </a:solidFill>
              </a:rPr>
              <a:t>Legendre Coefficients: Combined </a:t>
            </a:r>
            <a:r>
              <a:rPr lang="en-US" sz="2400" dirty="0" smtClean="0">
                <a:solidFill>
                  <a:srgbClr val="000000"/>
                </a:solidFill>
                <a:latin typeface="Symbol" charset="2"/>
                <a:cs typeface="Symbol" charset="2"/>
              </a:rPr>
              <a:t>p</a:t>
            </a:r>
            <a:r>
              <a:rPr lang="en-US" sz="2400" baseline="30000" dirty="0" smtClean="0">
                <a:solidFill>
                  <a:srgbClr val="000000"/>
                </a:solidFill>
              </a:rPr>
              <a:t>0</a:t>
            </a:r>
            <a:r>
              <a:rPr lang="en-US" sz="2400" dirty="0" smtClean="0">
                <a:solidFill>
                  <a:srgbClr val="000000"/>
                </a:solidFill>
              </a:rPr>
              <a:t> and </a:t>
            </a:r>
            <a:r>
              <a:rPr lang="en-US" sz="2400" dirty="0" err="1" smtClean="0">
                <a:solidFill>
                  <a:srgbClr val="000000"/>
                </a:solidFill>
                <a:latin typeface="Symbol" charset="2"/>
                <a:cs typeface="Symbol" charset="2"/>
              </a:rPr>
              <a:t>p</a:t>
            </a:r>
            <a:r>
              <a:rPr lang="en-US" sz="2400" baseline="30000" dirty="0" smtClean="0">
                <a:solidFill>
                  <a:srgbClr val="000000"/>
                </a:solidFill>
              </a:rPr>
              <a:t>+</a:t>
            </a:r>
            <a:r>
              <a:rPr lang="en-US" sz="2400" dirty="0" smtClean="0">
                <a:solidFill>
                  <a:srgbClr val="000000"/>
                </a:solidFill>
              </a:rPr>
              <a:t> analysis with DR model</a:t>
            </a:r>
            <a:endParaRPr lang="en-US" sz="2400" dirty="0">
              <a:solidFill>
                <a:srgbClr val="000000"/>
              </a:solidFill>
            </a:endParaRPr>
          </a:p>
        </p:txBody>
      </p:sp>
      <p:pic>
        <p:nvPicPr>
          <p:cNvPr id="17" name="Picture 16" descr="Screen shot 2011-05-17 at 10.12.43 AM.png"/>
          <p:cNvPicPr>
            <a:picLocks noChangeAspect="1"/>
          </p:cNvPicPr>
          <p:nvPr/>
        </p:nvPicPr>
        <p:blipFill>
          <a:blip r:embed="rId2"/>
          <a:srcRect t="5281" r="25914"/>
          <a:stretch>
            <a:fillRect/>
          </a:stretch>
        </p:blipFill>
        <p:spPr>
          <a:xfrm>
            <a:off x="6096000" y="2305050"/>
            <a:ext cx="2601381"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6096000" y="5791200"/>
            <a:ext cx="2286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Screen shot 2011-05-17 at 10.11.58 AM.png"/>
          <p:cNvPicPr>
            <a:picLocks noChangeAspect="1"/>
          </p:cNvPicPr>
          <p:nvPr/>
        </p:nvPicPr>
        <p:blipFill>
          <a:blip r:embed="rId3"/>
          <a:srcRect r="14679"/>
          <a:stretch>
            <a:fillRect/>
          </a:stretch>
        </p:blipFill>
        <p:spPr>
          <a:xfrm>
            <a:off x="811300" y="2305050"/>
            <a:ext cx="25415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Screen shot 2011-05-17 at 10.12.08 AM.png"/>
          <p:cNvPicPr>
            <a:picLocks noChangeAspect="1"/>
          </p:cNvPicPr>
          <p:nvPr/>
        </p:nvPicPr>
        <p:blipFill>
          <a:blip r:embed="rId4"/>
          <a:srcRect t="3652" r="19461"/>
          <a:stretch>
            <a:fillRect/>
          </a:stretch>
        </p:blipFill>
        <p:spPr>
          <a:xfrm>
            <a:off x="3446295" y="2292858"/>
            <a:ext cx="2556211" cy="3986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p:cNvSpPr/>
          <p:nvPr/>
        </p:nvSpPr>
        <p:spPr>
          <a:xfrm>
            <a:off x="3429000" y="5867400"/>
            <a:ext cx="2286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24"/>
          <p:cNvGrpSpPr/>
          <p:nvPr/>
        </p:nvGrpSpPr>
        <p:grpSpPr>
          <a:xfrm>
            <a:off x="811300" y="1600200"/>
            <a:ext cx="7875500" cy="2590800"/>
            <a:chOff x="811300" y="1600200"/>
            <a:chExt cx="7875500" cy="2590800"/>
          </a:xfrm>
        </p:grpSpPr>
        <p:sp>
          <p:nvSpPr>
            <p:cNvPr id="23" name="Rectangle 22"/>
            <p:cNvSpPr/>
            <p:nvPr/>
          </p:nvSpPr>
          <p:spPr>
            <a:xfrm>
              <a:off x="811300" y="2305050"/>
              <a:ext cx="7875500" cy="1885950"/>
            </a:xfrm>
            <a:prstGeom prst="rect">
              <a:avLst/>
            </a:prstGeom>
            <a:gradFill flip="none" rotWithShape="1">
              <a:gsLst>
                <a:gs pos="0">
                  <a:schemeClr val="accent2">
                    <a:tint val="100000"/>
                    <a:shade val="100000"/>
                    <a:satMod val="130000"/>
                    <a:alpha val="35000"/>
                  </a:schemeClr>
                </a:gs>
                <a:gs pos="100000">
                  <a:schemeClr val="accent2">
                    <a:tint val="50000"/>
                    <a:shade val="100000"/>
                    <a:satMod val="350000"/>
                    <a:alpha val="35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Rectangle 23"/>
            <p:cNvSpPr/>
            <p:nvPr/>
          </p:nvSpPr>
          <p:spPr>
            <a:xfrm>
              <a:off x="1981200" y="1600200"/>
              <a:ext cx="1295400" cy="514350"/>
            </a:xfrm>
            <a:prstGeom prst="rect">
              <a:avLst/>
            </a:prstGeom>
            <a:gradFill flip="none" rotWithShape="1">
              <a:gsLst>
                <a:gs pos="0">
                  <a:schemeClr val="accent2">
                    <a:tint val="100000"/>
                    <a:shade val="100000"/>
                    <a:satMod val="130000"/>
                    <a:alpha val="35000"/>
                  </a:schemeClr>
                </a:gs>
                <a:gs pos="100000">
                  <a:schemeClr val="accent2">
                    <a:tint val="50000"/>
                    <a:shade val="100000"/>
                    <a:satMod val="350000"/>
                    <a:alpha val="35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3" name="Group 33"/>
          <p:cNvGrpSpPr/>
          <p:nvPr/>
        </p:nvGrpSpPr>
        <p:grpSpPr>
          <a:xfrm>
            <a:off x="762000" y="1676400"/>
            <a:ext cx="6705600" cy="4572000"/>
            <a:chOff x="762000" y="1676400"/>
            <a:chExt cx="6705600" cy="4572000"/>
          </a:xfrm>
        </p:grpSpPr>
        <p:sp>
          <p:nvSpPr>
            <p:cNvPr id="27" name="Rectangle 26"/>
            <p:cNvSpPr/>
            <p:nvPr/>
          </p:nvSpPr>
          <p:spPr>
            <a:xfrm>
              <a:off x="762000" y="4210050"/>
              <a:ext cx="5410200" cy="2038350"/>
            </a:xfrm>
            <a:prstGeom prst="rect">
              <a:avLst/>
            </a:prstGeom>
            <a:gradFill flip="none" rotWithShape="1">
              <a:gsLst>
                <a:gs pos="0">
                  <a:schemeClr val="accent3">
                    <a:tint val="100000"/>
                    <a:shade val="100000"/>
                    <a:satMod val="130000"/>
                    <a:alpha val="38000"/>
                  </a:schemeClr>
                </a:gs>
                <a:gs pos="100000">
                  <a:schemeClr val="accent3">
                    <a:tint val="50000"/>
                    <a:shade val="100000"/>
                    <a:satMod val="350000"/>
                    <a:alpha val="38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 name="Rectangle 28"/>
            <p:cNvSpPr/>
            <p:nvPr/>
          </p:nvSpPr>
          <p:spPr>
            <a:xfrm>
              <a:off x="6934200" y="1676400"/>
              <a:ext cx="533400" cy="438150"/>
            </a:xfrm>
            <a:prstGeom prst="rect">
              <a:avLst/>
            </a:prstGeom>
            <a:gradFill flip="none" rotWithShape="1">
              <a:gsLst>
                <a:gs pos="0">
                  <a:schemeClr val="accent3">
                    <a:tint val="100000"/>
                    <a:shade val="100000"/>
                    <a:satMod val="130000"/>
                    <a:alpha val="38000"/>
                  </a:schemeClr>
                </a:gs>
                <a:gs pos="100000">
                  <a:schemeClr val="accent3">
                    <a:tint val="50000"/>
                    <a:shade val="100000"/>
                    <a:satMod val="350000"/>
                    <a:alpha val="38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8" name="Group 31"/>
          <p:cNvGrpSpPr/>
          <p:nvPr/>
        </p:nvGrpSpPr>
        <p:grpSpPr>
          <a:xfrm>
            <a:off x="3657600" y="1504950"/>
            <a:ext cx="5029200" cy="4743450"/>
            <a:chOff x="3657600" y="1504950"/>
            <a:chExt cx="5029200" cy="4743450"/>
          </a:xfrm>
        </p:grpSpPr>
        <p:sp>
          <p:nvSpPr>
            <p:cNvPr id="30" name="Rectangle 29"/>
            <p:cNvSpPr/>
            <p:nvPr/>
          </p:nvSpPr>
          <p:spPr>
            <a:xfrm>
              <a:off x="6172200" y="4210050"/>
              <a:ext cx="2514600" cy="2038350"/>
            </a:xfrm>
            <a:prstGeom prst="rect">
              <a:avLst/>
            </a:prstGeom>
            <a:gradFill flip="none" rotWithShape="1">
              <a:gsLst>
                <a:gs pos="0">
                  <a:schemeClr val="accent1">
                    <a:tint val="100000"/>
                    <a:shade val="100000"/>
                    <a:satMod val="130000"/>
                    <a:alpha val="28000"/>
                  </a:schemeClr>
                </a:gs>
                <a:gs pos="100000">
                  <a:schemeClr val="accent1">
                    <a:tint val="50000"/>
                    <a:shade val="100000"/>
                    <a:satMod val="350000"/>
                    <a:alpha val="2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657600" y="1504950"/>
              <a:ext cx="457200" cy="609600"/>
            </a:xfrm>
            <a:prstGeom prst="rect">
              <a:avLst/>
            </a:prstGeom>
            <a:gradFill flip="none" rotWithShape="1">
              <a:gsLst>
                <a:gs pos="0">
                  <a:schemeClr val="accent1">
                    <a:tint val="100000"/>
                    <a:shade val="100000"/>
                    <a:satMod val="130000"/>
                    <a:alpha val="28000"/>
                  </a:schemeClr>
                </a:gs>
                <a:gs pos="100000">
                  <a:schemeClr val="accent1">
                    <a:tint val="50000"/>
                    <a:shade val="100000"/>
                    <a:satMod val="350000"/>
                    <a:alpha val="2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rot="20571883">
            <a:off x="1119594" y="3626196"/>
            <a:ext cx="7227860" cy="1323439"/>
          </a:xfrm>
          <a:prstGeom prst="rect">
            <a:avLst/>
          </a:prstGeom>
          <a:noFill/>
        </p:spPr>
        <p:txBody>
          <a:bodyPr wrap="none" rtlCol="0">
            <a:spAutoFit/>
          </a:bodyPr>
          <a:lstStyle/>
          <a:p>
            <a:r>
              <a:rPr lang="en-US" sz="8000" dirty="0" smtClean="0">
                <a:solidFill>
                  <a:srgbClr val="008000">
                    <a:alpha val="18000"/>
                  </a:srgbClr>
                </a:solidFill>
              </a:rPr>
              <a:t>CLAS Preliminary</a:t>
            </a:r>
            <a:endParaRPr lang="en-US" sz="8000" dirty="0">
              <a:solidFill>
                <a:srgbClr val="008000">
                  <a:alpha val="18000"/>
                </a:srgbClr>
              </a:solidFill>
            </a:endParaRPr>
          </a:p>
        </p:txBody>
      </p:sp>
      <p:sp>
        <p:nvSpPr>
          <p:cNvPr id="28" name="Rectangle 27"/>
          <p:cNvSpPr/>
          <p:nvPr/>
        </p:nvSpPr>
        <p:spPr>
          <a:xfrm>
            <a:off x="3581400" y="2129135"/>
            <a:ext cx="1893066" cy="461665"/>
          </a:xfrm>
          <a:prstGeom prst="rect">
            <a:avLst/>
          </a:prstGeom>
        </p:spPr>
        <p:txBody>
          <a:bodyPr wrap="none">
            <a:spAutoFit/>
          </a:bodyPr>
          <a:lstStyle/>
          <a:p>
            <a:r>
              <a:rPr lang="en-US" sz="2400" b="1" dirty="0" smtClean="0">
                <a:solidFill>
                  <a:srgbClr val="000000"/>
                </a:solidFill>
              </a:rPr>
              <a:t>Q</a:t>
            </a:r>
            <a:r>
              <a:rPr lang="en-US" sz="2400" b="1" baseline="30000" dirty="0" smtClean="0">
                <a:solidFill>
                  <a:srgbClr val="000000"/>
                </a:solidFill>
              </a:rPr>
              <a:t>2</a:t>
            </a:r>
            <a:r>
              <a:rPr lang="en-US" sz="2400" b="1" dirty="0" smtClean="0">
                <a:solidFill>
                  <a:srgbClr val="000000"/>
                </a:solidFill>
              </a:rPr>
              <a:t> =</a:t>
            </a:r>
            <a:r>
              <a:rPr lang="en-US" sz="2400" b="1" dirty="0" smtClean="0">
                <a:solidFill>
                  <a:srgbClr val="000000"/>
                </a:solidFill>
              </a:rPr>
              <a:t> 3.5 </a:t>
            </a:r>
            <a:r>
              <a:rPr lang="en-US" sz="2400" b="1" dirty="0" smtClean="0">
                <a:solidFill>
                  <a:srgbClr val="000000"/>
                </a:solidFill>
              </a:rPr>
              <a:t>GeV</a:t>
            </a:r>
            <a:r>
              <a:rPr lang="en-US" sz="2400" b="1" baseline="30000" dirty="0" smtClean="0">
                <a:solidFill>
                  <a:srgbClr val="000000"/>
                </a:solidFill>
              </a:rPr>
              <a:t>2</a:t>
            </a:r>
          </a:p>
        </p:txBody>
      </p:sp>
      <p:sp>
        <p:nvSpPr>
          <p:cNvPr id="33"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Preliminary Results, High Q</a:t>
            </a:r>
            <a:r>
              <a:rPr kumimoji="0" lang="en-US" sz="4400" b="0" i="0" u="none" strike="noStrike" kern="1200" cap="none" spc="0" normalizeH="0" baseline="30000" noProof="0" dirty="0" smtClean="0">
                <a:ln>
                  <a:noFill/>
                </a:ln>
                <a:solidFill>
                  <a:schemeClr val="bg1"/>
                </a:solidFill>
                <a:effectLst/>
                <a:uLnTx/>
                <a:uFillTx/>
                <a:latin typeface="+mj-lt"/>
                <a:ea typeface="+mj-ea"/>
                <a:cs typeface="+mj-cs"/>
              </a:rPr>
              <a:t>2</a:t>
            </a:r>
          </a:p>
        </p:txBody>
      </p:sp>
      <p:sp>
        <p:nvSpPr>
          <p:cNvPr id="34" name="Rectangle 33"/>
          <p:cNvSpPr/>
          <p:nvPr/>
        </p:nvSpPr>
        <p:spPr>
          <a:xfrm>
            <a:off x="533400" y="1595735"/>
            <a:ext cx="8305800" cy="461665"/>
          </a:xfrm>
          <a:prstGeom prst="rect">
            <a:avLst/>
          </a:prstGeom>
        </p:spPr>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7395"/>
            <a:ext cx="8229600" cy="851647"/>
          </a:xfrm>
        </p:spPr>
        <p:txBody>
          <a:bodyPr/>
          <a:lstStyle/>
          <a:p>
            <a:r>
              <a:rPr lang="en-US" dirty="0" smtClean="0"/>
              <a:t>not so distant future…</a:t>
            </a:r>
            <a:endParaRPr lang="en-US" baseline="-25000" dirty="0">
              <a:latin typeface="Calibri (Headings)"/>
              <a:cs typeface="Calibri (Headings)"/>
            </a:endParaRPr>
          </a:p>
        </p:txBody>
      </p:sp>
      <p:pic>
        <p:nvPicPr>
          <p:cNvPr id="9" name="Picture 8" descr="m2.png"/>
          <p:cNvPicPr>
            <a:picLocks noChangeAspect="1"/>
          </p:cNvPicPr>
          <p:nvPr/>
        </p:nvPicPr>
        <p:blipFill>
          <a:blip r:embed="rId3"/>
          <a:srcRect l="1656"/>
          <a:stretch>
            <a:fillRect/>
          </a:stretch>
        </p:blipFill>
        <p:spPr>
          <a:xfrm>
            <a:off x="239552" y="1752600"/>
            <a:ext cx="4637248" cy="4430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stretch>
            <a:fillRect/>
          </a:stretch>
        </p:blipFill>
        <p:spPr>
          <a:xfrm>
            <a:off x="5503854" y="914400"/>
            <a:ext cx="3137586" cy="542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1391061" y="1295400"/>
            <a:ext cx="2311713" cy="369332"/>
          </a:xfrm>
          <a:prstGeom prst="rect">
            <a:avLst/>
          </a:prstGeom>
          <a:noFill/>
        </p:spPr>
        <p:txBody>
          <a:bodyPr wrap="none" rtlCol="0">
            <a:spAutoFit/>
          </a:bodyPr>
          <a:lstStyle/>
          <a:p>
            <a:r>
              <a:rPr lang="en-US" dirty="0" smtClean="0">
                <a:solidFill>
                  <a:srgbClr val="000000"/>
                </a:solidFill>
              </a:rPr>
              <a:t>60 Days at 10</a:t>
            </a:r>
            <a:r>
              <a:rPr lang="en-US" baseline="30000" dirty="0" smtClean="0">
                <a:solidFill>
                  <a:srgbClr val="000000"/>
                </a:solidFill>
              </a:rPr>
              <a:t>35 </a:t>
            </a:r>
            <a:r>
              <a:rPr lang="en-US" dirty="0" smtClean="0">
                <a:solidFill>
                  <a:srgbClr val="000000"/>
                </a:solidFill>
              </a:rPr>
              <a:t>cm</a:t>
            </a:r>
            <a:r>
              <a:rPr lang="en-US" baseline="30000" dirty="0" smtClean="0">
                <a:solidFill>
                  <a:srgbClr val="000000"/>
                </a:solidFill>
              </a:rPr>
              <a:t>-2</a:t>
            </a:r>
            <a:r>
              <a:rPr lang="en-US" dirty="0" smtClean="0">
                <a:solidFill>
                  <a:srgbClr val="000000"/>
                </a:solidFill>
              </a:rPr>
              <a:t>s</a:t>
            </a:r>
            <a:r>
              <a:rPr lang="en-US" baseline="30000" dirty="0" smtClean="0">
                <a:solidFill>
                  <a:srgbClr val="000000"/>
                </a:solidFill>
              </a:rPr>
              <a:t>-1</a:t>
            </a:r>
            <a:endParaRPr lang="en-US" baseline="30000" dirty="0">
              <a:solidFill>
                <a:srgbClr val="000000"/>
              </a:solidFill>
            </a:endParaRPr>
          </a:p>
        </p:txBody>
      </p:sp>
      <p:sp>
        <p:nvSpPr>
          <p:cNvPr id="6" name="Date Placeholder 5"/>
          <p:cNvSpPr>
            <a:spLocks noGrp="1"/>
          </p:cNvSpPr>
          <p:nvPr>
            <p:ph type="dt" sz="half" idx="10"/>
          </p:nvPr>
        </p:nvSpPr>
        <p:spPr/>
        <p:txBody>
          <a:bodyPr/>
          <a:lstStyle/>
          <a:p>
            <a:r>
              <a:rPr lang="en-US" smtClean="0"/>
              <a:t>M.Ungaro</a:t>
            </a:r>
            <a:endParaRPr lang="en-US"/>
          </a:p>
        </p:txBody>
      </p:sp>
      <p:sp>
        <p:nvSpPr>
          <p:cNvPr id="7" name="Slide Number Placeholder 6"/>
          <p:cNvSpPr>
            <a:spLocks noGrp="1"/>
          </p:cNvSpPr>
          <p:nvPr>
            <p:ph type="sldNum" sz="quarter" idx="12"/>
          </p:nvPr>
        </p:nvSpPr>
        <p:spPr/>
        <p:txBody>
          <a:bodyPr/>
          <a:lstStyle/>
          <a:p>
            <a:fld id="{B745C004-AECF-1B44-BB05-599F8CB84B74}" type="slidenum">
              <a:rPr lang="en-US" smtClean="0"/>
              <a:pPr/>
              <a:t>39</a:t>
            </a:fld>
            <a:endParaRPr lang="en-US"/>
          </a:p>
        </p:txBody>
      </p:sp>
      <p:sp>
        <p:nvSpPr>
          <p:cNvPr id="8" name="Footer Placeholder 7"/>
          <p:cNvSpPr>
            <a:spLocks noGrp="1"/>
          </p:cNvSpPr>
          <p:nvPr>
            <p:ph type="ftr" sz="quarter" idx="11"/>
          </p:nvPr>
        </p:nvSpPr>
        <p:spPr/>
        <p:txBody>
          <a:bodyPr/>
          <a:lstStyle/>
          <a:p>
            <a:r>
              <a:rPr lang="en-US" smtClean="0"/>
              <a:t>NSTAR, May 17 2011, Jefferson Lab</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dirty="0" smtClean="0"/>
              <a:t>NSTAR, May 17 2011, Jefferson Lab</a:t>
            </a:r>
            <a:endParaRPr lang="en-US" dirty="0"/>
          </a:p>
        </p:txBody>
      </p:sp>
      <p:sp>
        <p:nvSpPr>
          <p:cNvPr id="6" name="Slide Number Placeholder 5"/>
          <p:cNvSpPr>
            <a:spLocks noGrp="1"/>
          </p:cNvSpPr>
          <p:nvPr>
            <p:ph type="sldNum" sz="quarter" idx="12"/>
          </p:nvPr>
        </p:nvSpPr>
        <p:spPr/>
        <p:txBody>
          <a:bodyPr/>
          <a:lstStyle/>
          <a:p>
            <a:fld id="{00C5DC3E-D595-C542-9640-5C392F0E0330}" type="slidenum">
              <a:rPr lang="en-US" smtClean="0"/>
              <a:pPr/>
              <a:t>4</a:t>
            </a:fld>
            <a:endParaRPr lang="en-US"/>
          </a:p>
        </p:txBody>
      </p:sp>
      <p:sp>
        <p:nvSpPr>
          <p:cNvPr id="74" name="Rectangle 73"/>
          <p:cNvSpPr/>
          <p:nvPr/>
        </p:nvSpPr>
        <p:spPr>
          <a:xfrm>
            <a:off x="419100" y="3858466"/>
            <a:ext cx="1900558" cy="22250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74"/>
          <p:cNvGrpSpPr/>
          <p:nvPr/>
        </p:nvGrpSpPr>
        <p:grpSpPr>
          <a:xfrm>
            <a:off x="2571143" y="1313808"/>
            <a:ext cx="6143356" cy="5084470"/>
            <a:chOff x="2314844" y="1477065"/>
            <a:chExt cx="6143356" cy="5084470"/>
          </a:xfrm>
        </p:grpSpPr>
        <p:grpSp>
          <p:nvGrpSpPr>
            <p:cNvPr id="3" name="Group 46"/>
            <p:cNvGrpSpPr/>
            <p:nvPr/>
          </p:nvGrpSpPr>
          <p:grpSpPr>
            <a:xfrm>
              <a:off x="2314844" y="1477065"/>
              <a:ext cx="6143356" cy="4671798"/>
              <a:chOff x="2314844" y="1477065"/>
              <a:chExt cx="6143356" cy="4671798"/>
            </a:xfrm>
          </p:grpSpPr>
          <p:sp>
            <p:nvSpPr>
              <p:cNvPr id="81" name="Rectangle 80"/>
              <p:cNvSpPr/>
              <p:nvPr/>
            </p:nvSpPr>
            <p:spPr>
              <a:xfrm>
                <a:off x="4901567" y="1477065"/>
                <a:ext cx="3556633" cy="461665"/>
              </a:xfrm>
              <a:prstGeom prst="rect">
                <a:avLst/>
              </a:prstGeom>
            </p:spPr>
            <p:txBody>
              <a:bodyPr wrap="none">
                <a:spAutoFit/>
              </a:bodyPr>
              <a:lstStyle/>
              <a:p>
                <a:r>
                  <a:rPr lang="en-GB" sz="2400" i="1" dirty="0" err="1" smtClean="0">
                    <a:solidFill>
                      <a:srgbClr val="000000"/>
                    </a:solidFill>
                    <a:latin typeface="Symbol" charset="2"/>
                    <a:ea typeface="Luxi Sans" charset="0"/>
                    <a:cs typeface="Luxi Sans" charset="0"/>
                  </a:rPr>
                  <a:t></a:t>
                </a:r>
                <a:r>
                  <a:rPr lang="en-GB" sz="2400" i="1" baseline="30000" dirty="0">
                    <a:solidFill>
                      <a:srgbClr val="000000"/>
                    </a:solidFill>
                    <a:latin typeface="Symbol" charset="2"/>
                    <a:ea typeface="Luxi Sans" charset="0"/>
                    <a:cs typeface="Luxi Sans" charset="0"/>
                  </a:rPr>
                  <a:t>+</a:t>
                </a:r>
                <a:r>
                  <a:rPr lang="en-GB" sz="2400" i="1" dirty="0" smtClean="0">
                    <a:solidFill>
                      <a:srgbClr val="000000"/>
                    </a:solidFill>
                    <a:latin typeface="Symbol" charset="2"/>
                    <a:ea typeface="Luxi Sans" charset="0"/>
                    <a:cs typeface="Luxi Sans" charset="0"/>
                  </a:rPr>
                  <a:t> </a:t>
                </a:r>
                <a:r>
                  <a:rPr lang="en-GB" sz="2400" i="1" dirty="0" smtClean="0">
                    <a:solidFill>
                      <a:srgbClr val="000000"/>
                    </a:solidFill>
                    <a:latin typeface="Calibri"/>
                    <a:ea typeface="Luxi Sans" charset="0"/>
                    <a:cs typeface="Calibri"/>
                  </a:rPr>
                  <a:t> in the resonance region</a:t>
                </a:r>
                <a:endParaRPr lang="en-US" sz="2400" dirty="0">
                  <a:solidFill>
                    <a:srgbClr val="000000"/>
                  </a:solidFill>
                </a:endParaRPr>
              </a:p>
            </p:txBody>
          </p:sp>
          <p:sp>
            <p:nvSpPr>
              <p:cNvPr id="82" name="TextBox 81"/>
              <p:cNvSpPr txBox="1"/>
              <p:nvPr/>
            </p:nvSpPr>
            <p:spPr>
              <a:xfrm>
                <a:off x="2314844" y="4948535"/>
                <a:ext cx="2754551" cy="1200328"/>
              </a:xfrm>
              <a:prstGeom prst="rect">
                <a:avLst/>
              </a:prstGeom>
              <a:noFill/>
            </p:spPr>
            <p:txBody>
              <a:bodyPr wrap="squar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1.6 </a:t>
                </a:r>
                <a:r>
                  <a:rPr lang="en-US" sz="2400" dirty="0" err="1" smtClean="0">
                    <a:solidFill>
                      <a:srgbClr val="000000"/>
                    </a:solidFill>
                    <a:sym typeface="Wingdings"/>
                  </a:rPr>
                  <a:t></a:t>
                </a:r>
                <a:r>
                  <a:rPr lang="en-US" sz="2400" dirty="0" smtClean="0">
                    <a:solidFill>
                      <a:srgbClr val="000000"/>
                    </a:solidFill>
                    <a:sym typeface="Wingdings"/>
                  </a:rPr>
                  <a:t> 5.4  GeV</a:t>
                </a:r>
                <a:r>
                  <a:rPr lang="en-US" sz="2400" baseline="30000" dirty="0" smtClean="0">
                    <a:solidFill>
                      <a:srgbClr val="000000"/>
                    </a:solidFill>
                    <a:sym typeface="Wingdings"/>
                  </a:rPr>
                  <a:t>2</a:t>
                </a:r>
              </a:p>
              <a:p>
                <a:r>
                  <a:rPr lang="en-US" sz="2400" dirty="0" smtClean="0">
                    <a:solidFill>
                      <a:srgbClr val="000000"/>
                    </a:solidFill>
                    <a:sym typeface="Wingdings"/>
                  </a:rPr>
                  <a:t>W: 1.1 </a:t>
                </a:r>
                <a:r>
                  <a:rPr lang="en-US" sz="2400" dirty="0" err="1" smtClean="0">
                    <a:solidFill>
                      <a:srgbClr val="000000"/>
                    </a:solidFill>
                    <a:sym typeface="Wingdings"/>
                  </a:rPr>
                  <a:t></a:t>
                </a:r>
                <a:r>
                  <a:rPr lang="en-US" sz="2400" dirty="0" smtClean="0">
                    <a:solidFill>
                      <a:srgbClr val="000000"/>
                    </a:solidFill>
                    <a:sym typeface="Wingdings"/>
                  </a:rPr>
                  <a:t> 1.8 </a:t>
                </a:r>
                <a:r>
                  <a:rPr lang="en-US" sz="2400" dirty="0" err="1" smtClean="0">
                    <a:solidFill>
                      <a:srgbClr val="000000"/>
                    </a:solidFill>
                    <a:sym typeface="Wingdings"/>
                  </a:rPr>
                  <a:t>GeV</a:t>
                </a:r>
                <a:endParaRPr lang="en-US" sz="2400" dirty="0" smtClean="0">
                  <a:solidFill>
                    <a:srgbClr val="000000"/>
                  </a:solidFill>
                  <a:sym typeface="Wingdings"/>
                </a:endParaRPr>
              </a:p>
              <a:p>
                <a:r>
                  <a:rPr lang="en-US" sz="2400" dirty="0" smtClean="0">
                    <a:solidFill>
                      <a:srgbClr val="000000"/>
                    </a:solidFill>
                    <a:sym typeface="Wingdings"/>
                  </a:rPr>
                  <a:t>58000 data points</a:t>
                </a:r>
                <a:endParaRPr lang="en-US" sz="2400" dirty="0">
                  <a:solidFill>
                    <a:srgbClr val="000000"/>
                  </a:solidFill>
                </a:endParaRPr>
              </a:p>
            </p:txBody>
          </p:sp>
        </p:grpSp>
        <p:pic>
          <p:nvPicPr>
            <p:cNvPr id="77" name="Picture 4" descr="p11"/>
            <p:cNvPicPr>
              <a:picLocks noChangeAspect="1" noChangeArrowheads="1"/>
            </p:cNvPicPr>
            <p:nvPr/>
          </p:nvPicPr>
          <p:blipFill>
            <a:blip r:embed="rId4"/>
            <a:srcRect l="46164" t="32705" r="29332" b="32560"/>
            <a:stretch>
              <a:fillRect/>
            </a:stretch>
          </p:blipFill>
          <p:spPr bwMode="auto">
            <a:xfrm>
              <a:off x="5892580" y="2317281"/>
              <a:ext cx="2219424" cy="2084435"/>
            </a:xfrm>
            <a:prstGeom prst="rect">
              <a:avLst/>
            </a:prstGeom>
            <a:noFill/>
            <a:ln w="9525">
              <a:noFill/>
              <a:miter lim="800000"/>
              <a:headEnd/>
              <a:tailEnd/>
            </a:ln>
          </p:spPr>
        </p:pic>
        <p:grpSp>
          <p:nvGrpSpPr>
            <p:cNvPr id="7" name="Group 10"/>
            <p:cNvGrpSpPr>
              <a:grpSpLocks/>
            </p:cNvGrpSpPr>
            <p:nvPr/>
          </p:nvGrpSpPr>
          <p:grpSpPr bwMode="auto">
            <a:xfrm>
              <a:off x="5893100" y="2649194"/>
              <a:ext cx="2242749" cy="2230"/>
              <a:chOff x="3324" y="1843"/>
              <a:chExt cx="1956" cy="2230"/>
            </a:xfrm>
          </p:grpSpPr>
          <p:sp>
            <p:nvSpPr>
              <p:cNvPr id="79" name="Line 9"/>
              <p:cNvSpPr>
                <a:spLocks noChangeShapeType="1"/>
              </p:cNvSpPr>
              <p:nvPr/>
            </p:nvSpPr>
            <p:spPr bwMode="auto">
              <a:xfrm>
                <a:off x="3408" y="2592"/>
                <a:ext cx="1872" cy="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80" name="Picture 4" descr="p11"/>
              <p:cNvPicPr>
                <a:picLocks noChangeAspect="1" noChangeArrowheads="1"/>
              </p:cNvPicPr>
              <p:nvPr/>
            </p:nvPicPr>
            <p:blipFill>
              <a:blip r:embed="rId4"/>
              <a:srcRect l="70626" t="32378" r="5736" b="33533"/>
              <a:stretch>
                <a:fillRect/>
              </a:stretch>
            </p:blipFill>
            <p:spPr bwMode="auto">
              <a:xfrm>
                <a:off x="3324" y="1843"/>
                <a:ext cx="1956" cy="2230"/>
              </a:xfrm>
              <a:prstGeom prst="rect">
                <a:avLst/>
              </a:prstGeom>
              <a:noFill/>
              <a:ln w="9525">
                <a:noFill/>
                <a:miter lim="800000"/>
                <a:headEnd/>
                <a:tailEnd/>
              </a:ln>
            </p:spPr>
          </p:pic>
        </p:grpSp>
      </p:grpSp>
      <p:sp>
        <p:nvSpPr>
          <p:cNvPr id="83"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GB" i="1" dirty="0" err="1" smtClean="0">
                <a:latin typeface="Symbol" charset="2"/>
                <a:ea typeface="Luxi Sans" charset="0"/>
                <a:cs typeface="Luxi Sans" charset="0"/>
              </a:rPr>
              <a:t></a:t>
            </a:r>
            <a:r>
              <a:rPr lang="en-GB" i="1" baseline="30000" dirty="0" err="1" smtClean="0">
                <a:latin typeface="Symbol" charset="2"/>
                <a:ea typeface="Luxi Sans" charset="0"/>
                <a:cs typeface="Luxi Sans" charset="0"/>
              </a:rPr>
              <a:t></a:t>
            </a:r>
            <a:r>
              <a:rPr lang="en-GB" i="1" dirty="0" smtClean="0">
                <a:latin typeface="Symbol" charset="2"/>
                <a:ea typeface="Luxi Sans" charset="0"/>
                <a:cs typeface="Luxi Sans" charset="0"/>
              </a:rPr>
              <a:t> </a:t>
            </a:r>
            <a:r>
              <a:rPr lang="en-US" smtClean="0">
                <a:solidFill>
                  <a:schemeClr val="bg1"/>
                </a:solidFill>
              </a:rPr>
              <a:t>electro-production</a:t>
            </a:r>
            <a:endParaRPr lang="en-US" baseline="30000" dirty="0" smtClean="0">
              <a:solidFill>
                <a:schemeClr val="bg1"/>
              </a:solidFill>
            </a:endParaRPr>
          </a:p>
        </p:txBody>
      </p:sp>
      <p:graphicFrame>
        <p:nvGraphicFramePr>
          <p:cNvPr id="84" name="Object 4"/>
          <p:cNvGraphicFramePr>
            <a:graphicFrameLocks noChangeAspect="1"/>
          </p:cNvGraphicFramePr>
          <p:nvPr/>
        </p:nvGraphicFramePr>
        <p:xfrm>
          <a:off x="4514850" y="3321050"/>
          <a:ext cx="114300" cy="215900"/>
        </p:xfrm>
        <a:graphic>
          <a:graphicData uri="http://schemas.openxmlformats.org/presentationml/2006/ole">
            <p:oleObj spid="_x0000_s332802" name="Equation" r:id="rId5" imgW="114120" imgH="215640" progId="Equation.3">
              <p:embed/>
            </p:oleObj>
          </a:graphicData>
        </a:graphic>
      </p:graphicFrame>
      <p:grpSp>
        <p:nvGrpSpPr>
          <p:cNvPr id="8" name="Group 40"/>
          <p:cNvGrpSpPr/>
          <p:nvPr/>
        </p:nvGrpSpPr>
        <p:grpSpPr>
          <a:xfrm>
            <a:off x="567985" y="1065581"/>
            <a:ext cx="3971846" cy="2632929"/>
            <a:chOff x="4876800" y="3840744"/>
            <a:chExt cx="4610101" cy="2552919"/>
          </a:xfrm>
        </p:grpSpPr>
        <p:grpSp>
          <p:nvGrpSpPr>
            <p:cNvPr id="9" name="Group 15"/>
            <p:cNvGrpSpPr/>
            <p:nvPr/>
          </p:nvGrpSpPr>
          <p:grpSpPr>
            <a:xfrm>
              <a:off x="4876800" y="4239425"/>
              <a:ext cx="4610101" cy="2154238"/>
              <a:chOff x="685801" y="3352800"/>
              <a:chExt cx="4610101" cy="2154238"/>
            </a:xfrm>
          </p:grpSpPr>
          <p:grpSp>
            <p:nvGrpSpPr>
              <p:cNvPr id="10" name="Group 3"/>
              <p:cNvGrpSpPr>
                <a:grpSpLocks/>
              </p:cNvGrpSpPr>
              <p:nvPr/>
            </p:nvGrpSpPr>
            <p:grpSpPr bwMode="auto">
              <a:xfrm>
                <a:off x="685801" y="3540127"/>
                <a:ext cx="909638" cy="1020763"/>
                <a:chOff x="432" y="2230"/>
                <a:chExt cx="573" cy="643"/>
              </a:xfrm>
            </p:grpSpPr>
            <p:sp>
              <p:nvSpPr>
                <p:cNvPr id="106" name="Line 4"/>
                <p:cNvSpPr>
                  <a:spLocks noChangeShapeType="1"/>
                </p:cNvSpPr>
                <p:nvPr/>
              </p:nvSpPr>
              <p:spPr bwMode="auto">
                <a:xfrm flipV="1">
                  <a:off x="897" y="2230"/>
                  <a:ext cx="108" cy="379"/>
                </a:xfrm>
                <a:prstGeom prst="line">
                  <a:avLst/>
                </a:prstGeom>
                <a:noFill/>
                <a:ln w="9360">
                  <a:solidFill>
                    <a:srgbClr val="800000"/>
                  </a:solidFill>
                  <a:miter lim="800000"/>
                  <a:headEnd/>
                  <a:tailEnd type="triangle" w="med" len="med"/>
                </a:ln>
                <a:effectLst/>
              </p:spPr>
              <p:txBody>
                <a:bodyPr>
                  <a:prstTxWarp prst="textNoShape">
                    <a:avLst/>
                  </a:prstTxWarp>
                </a:bodyPr>
                <a:lstStyle/>
                <a:p>
                  <a:endParaRPr lang="en-US"/>
                </a:p>
              </p:txBody>
            </p:sp>
            <p:grpSp>
              <p:nvGrpSpPr>
                <p:cNvPr id="11" name="Group 5"/>
                <p:cNvGrpSpPr>
                  <a:grpSpLocks/>
                </p:cNvGrpSpPr>
                <p:nvPr/>
              </p:nvGrpSpPr>
              <p:grpSpPr bwMode="auto">
                <a:xfrm>
                  <a:off x="432" y="2613"/>
                  <a:ext cx="465" cy="260"/>
                  <a:chOff x="432" y="2613"/>
                  <a:chExt cx="465" cy="260"/>
                </a:xfrm>
              </p:grpSpPr>
              <p:sp>
                <p:nvSpPr>
                  <p:cNvPr id="108" name="Line 6"/>
                  <p:cNvSpPr>
                    <a:spLocks noChangeShapeType="1"/>
                  </p:cNvSpPr>
                  <p:nvPr/>
                </p:nvSpPr>
                <p:spPr bwMode="auto">
                  <a:xfrm flipV="1">
                    <a:off x="432" y="2732"/>
                    <a:ext cx="254" cy="141"/>
                  </a:xfrm>
                  <a:prstGeom prst="line">
                    <a:avLst/>
                  </a:prstGeom>
                  <a:noFill/>
                  <a:ln w="9360">
                    <a:solidFill>
                      <a:srgbClr val="800000"/>
                    </a:solidFill>
                    <a:miter lim="800000"/>
                    <a:headEnd/>
                    <a:tailEnd type="triangle" w="med" len="med"/>
                  </a:ln>
                  <a:effectLst/>
                </p:spPr>
                <p:txBody>
                  <a:bodyPr>
                    <a:prstTxWarp prst="textNoShape">
                      <a:avLst/>
                    </a:prstTxWarp>
                  </a:bodyPr>
                  <a:lstStyle/>
                  <a:p>
                    <a:endParaRPr lang="en-US"/>
                  </a:p>
                </p:txBody>
              </p:sp>
              <p:sp>
                <p:nvSpPr>
                  <p:cNvPr id="109" name="Line 7"/>
                  <p:cNvSpPr>
                    <a:spLocks noChangeShapeType="1"/>
                  </p:cNvSpPr>
                  <p:nvPr/>
                </p:nvSpPr>
                <p:spPr bwMode="auto">
                  <a:xfrm flipV="1">
                    <a:off x="667" y="2613"/>
                    <a:ext cx="230" cy="133"/>
                  </a:xfrm>
                  <a:prstGeom prst="line">
                    <a:avLst/>
                  </a:prstGeom>
                  <a:noFill/>
                  <a:ln w="9360">
                    <a:solidFill>
                      <a:srgbClr val="800000"/>
                    </a:solidFill>
                    <a:miter lim="800000"/>
                    <a:headEnd/>
                    <a:tailEnd/>
                  </a:ln>
                  <a:effectLst/>
                </p:spPr>
                <p:txBody>
                  <a:bodyPr>
                    <a:prstTxWarp prst="textNoShape">
                      <a:avLst/>
                    </a:prstTxWarp>
                  </a:bodyPr>
                  <a:lstStyle/>
                  <a:p>
                    <a:endParaRPr lang="en-US"/>
                  </a:p>
                </p:txBody>
              </p:sp>
            </p:grpSp>
          </p:grpSp>
          <p:sp>
            <p:nvSpPr>
              <p:cNvPr id="89" name="Freeform 8"/>
              <p:cNvSpPr>
                <a:spLocks noChangeArrowheads="1"/>
              </p:cNvSpPr>
              <p:nvPr/>
            </p:nvSpPr>
            <p:spPr bwMode="auto">
              <a:xfrm rot="1980000">
                <a:off x="1357313" y="4321175"/>
                <a:ext cx="914400" cy="76200"/>
              </a:xfrm>
              <a:custGeom>
                <a:avLst/>
                <a:gdLst/>
                <a:ahLst/>
                <a:cxnLst>
                  <a:cxn ang="0">
                    <a:pos x="0" y="48"/>
                  </a:cxn>
                  <a:cxn ang="0">
                    <a:pos x="48" y="0"/>
                  </a:cxn>
                  <a:cxn ang="0">
                    <a:pos x="96" y="48"/>
                  </a:cxn>
                  <a:cxn ang="0">
                    <a:pos x="144" y="0"/>
                  </a:cxn>
                  <a:cxn ang="0">
                    <a:pos x="192" y="48"/>
                  </a:cxn>
                  <a:cxn ang="0">
                    <a:pos x="240" y="0"/>
                  </a:cxn>
                  <a:cxn ang="0">
                    <a:pos x="288" y="48"/>
                  </a:cxn>
                  <a:cxn ang="0">
                    <a:pos x="336" y="0"/>
                  </a:cxn>
                  <a:cxn ang="0">
                    <a:pos x="384" y="48"/>
                  </a:cxn>
                  <a:cxn ang="0">
                    <a:pos x="432" y="0"/>
                  </a:cxn>
                  <a:cxn ang="0">
                    <a:pos x="480" y="48"/>
                  </a:cxn>
                  <a:cxn ang="0">
                    <a:pos x="528" y="0"/>
                  </a:cxn>
                  <a:cxn ang="0">
                    <a:pos x="576" y="48"/>
                  </a:cxn>
                </a:cxnLst>
                <a:rect l="0" t="0" r="r" b="b"/>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solidFill>
                <a:srgbClr val="000090"/>
              </a:solidFill>
              <a:ln w="9360">
                <a:solidFill>
                  <a:srgbClr val="3366FF"/>
                </a:solidFill>
                <a:round/>
                <a:headEnd/>
                <a:tailEnd/>
              </a:ln>
              <a:effectLst/>
            </p:spPr>
            <p:txBody>
              <a:bodyPr wrap="none" anchor="ctr">
                <a:prstTxWarp prst="textNoShape">
                  <a:avLst/>
                </a:prstTxWarp>
              </a:bodyPr>
              <a:lstStyle/>
              <a:p>
                <a:endParaRPr lang="en-US"/>
              </a:p>
            </p:txBody>
          </p:sp>
          <p:sp>
            <p:nvSpPr>
              <p:cNvPr id="90" name="Oval 9"/>
              <p:cNvSpPr>
                <a:spLocks noChangeArrowheads="1"/>
              </p:cNvSpPr>
              <p:nvPr/>
            </p:nvSpPr>
            <p:spPr bwMode="auto">
              <a:xfrm>
                <a:off x="2119313" y="4551363"/>
                <a:ext cx="228600" cy="228600"/>
              </a:xfrm>
              <a:prstGeom prst="ellipse">
                <a:avLst/>
              </a:prstGeom>
              <a:solidFill>
                <a:srgbClr val="6699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91" name="AutoShape 10"/>
              <p:cNvSpPr>
                <a:spLocks noChangeArrowheads="1"/>
              </p:cNvSpPr>
              <p:nvPr/>
            </p:nvSpPr>
            <p:spPr bwMode="auto">
              <a:xfrm rot="1800000">
                <a:off x="1943100" y="4724400"/>
                <a:ext cx="125413" cy="644525"/>
              </a:xfrm>
              <a:prstGeom prst="upArrow">
                <a:avLst>
                  <a:gd name="adj1" fmla="val 50000"/>
                  <a:gd name="adj2" fmla="val 128481"/>
                </a:avLst>
              </a:prstGeom>
              <a:solidFill>
                <a:srgbClr val="000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92" name="Line 11"/>
              <p:cNvSpPr>
                <a:spLocks noChangeShapeType="1"/>
              </p:cNvSpPr>
              <p:nvPr/>
            </p:nvSpPr>
            <p:spPr bwMode="auto">
              <a:xfrm>
                <a:off x="2346325" y="4608513"/>
                <a:ext cx="987425" cy="1587"/>
              </a:xfrm>
              <a:prstGeom prst="line">
                <a:avLst/>
              </a:prstGeom>
              <a:noFill/>
              <a:ln w="25560">
                <a:solidFill>
                  <a:srgbClr val="000000"/>
                </a:solidFill>
                <a:miter lim="800000"/>
                <a:headEnd/>
                <a:tailEnd/>
              </a:ln>
              <a:effectLst/>
            </p:spPr>
            <p:txBody>
              <a:bodyPr>
                <a:prstTxWarp prst="textNoShape">
                  <a:avLst/>
                </a:prstTxWarp>
              </a:bodyPr>
              <a:lstStyle/>
              <a:p>
                <a:endParaRPr lang="en-US"/>
              </a:p>
            </p:txBody>
          </p:sp>
          <p:sp>
            <p:nvSpPr>
              <p:cNvPr id="93" name="Line 12"/>
              <p:cNvSpPr>
                <a:spLocks noChangeShapeType="1"/>
              </p:cNvSpPr>
              <p:nvPr/>
            </p:nvSpPr>
            <p:spPr bwMode="auto">
              <a:xfrm>
                <a:off x="2352675" y="4676775"/>
                <a:ext cx="987425" cy="1588"/>
              </a:xfrm>
              <a:prstGeom prst="line">
                <a:avLst/>
              </a:prstGeom>
              <a:noFill/>
              <a:ln w="25560">
                <a:solidFill>
                  <a:srgbClr val="000000"/>
                </a:solidFill>
                <a:miter lim="800000"/>
                <a:headEnd/>
                <a:tailEnd/>
              </a:ln>
              <a:effectLst/>
            </p:spPr>
            <p:txBody>
              <a:bodyPr>
                <a:prstTxWarp prst="textNoShape">
                  <a:avLst/>
                </a:prstTxWarp>
              </a:bodyPr>
              <a:lstStyle/>
              <a:p>
                <a:endParaRPr lang="en-US"/>
              </a:p>
            </p:txBody>
          </p:sp>
          <p:sp>
            <p:nvSpPr>
              <p:cNvPr id="94" name="Line 13"/>
              <p:cNvSpPr>
                <a:spLocks noChangeShapeType="1"/>
              </p:cNvSpPr>
              <p:nvPr/>
            </p:nvSpPr>
            <p:spPr bwMode="auto">
              <a:xfrm>
                <a:off x="2322513" y="4743450"/>
                <a:ext cx="987425" cy="1588"/>
              </a:xfrm>
              <a:prstGeom prst="line">
                <a:avLst/>
              </a:prstGeom>
              <a:noFill/>
              <a:ln w="25560">
                <a:solidFill>
                  <a:srgbClr val="000000"/>
                </a:solidFill>
                <a:miter lim="800000"/>
                <a:headEnd/>
                <a:tailEnd/>
              </a:ln>
              <a:effectLst/>
            </p:spPr>
            <p:txBody>
              <a:bodyPr>
                <a:prstTxWarp prst="textNoShape">
                  <a:avLst/>
                </a:prstTxWarp>
              </a:bodyPr>
              <a:lstStyle/>
              <a:p>
                <a:endParaRPr lang="en-US"/>
              </a:p>
            </p:txBody>
          </p:sp>
          <p:sp>
            <p:nvSpPr>
              <p:cNvPr id="95" name="Oval 14"/>
              <p:cNvSpPr>
                <a:spLocks noChangeArrowheads="1"/>
              </p:cNvSpPr>
              <p:nvPr/>
            </p:nvSpPr>
            <p:spPr bwMode="auto">
              <a:xfrm>
                <a:off x="3282950" y="4570413"/>
                <a:ext cx="228600" cy="228600"/>
              </a:xfrm>
              <a:prstGeom prst="ellipse">
                <a:avLst/>
              </a:prstGeom>
              <a:solidFill>
                <a:srgbClr val="339966"/>
              </a:solidFill>
              <a:ln w="9360">
                <a:solidFill>
                  <a:srgbClr val="000000"/>
                </a:solidFill>
                <a:miter lim="800000"/>
                <a:headEnd/>
                <a:tailEnd/>
              </a:ln>
              <a:effectLst/>
            </p:spPr>
            <p:txBody>
              <a:bodyPr wrap="none" anchor="ctr">
                <a:prstTxWarp prst="textNoShape">
                  <a:avLst/>
                </a:prstTxWarp>
              </a:bodyPr>
              <a:lstStyle/>
              <a:p>
                <a:endParaRPr lang="en-US"/>
              </a:p>
            </p:txBody>
          </p:sp>
          <p:sp>
            <p:nvSpPr>
              <p:cNvPr id="96" name="Line 15"/>
              <p:cNvSpPr>
                <a:spLocks noChangeShapeType="1"/>
              </p:cNvSpPr>
              <p:nvPr/>
            </p:nvSpPr>
            <p:spPr bwMode="auto">
              <a:xfrm flipV="1">
                <a:off x="3467100" y="3935413"/>
                <a:ext cx="487363" cy="638175"/>
              </a:xfrm>
              <a:prstGeom prst="line">
                <a:avLst/>
              </a:prstGeom>
              <a:noFill/>
              <a:ln w="31680">
                <a:solidFill>
                  <a:srgbClr val="FF0000"/>
                </a:solidFill>
                <a:prstDash val="sysDot"/>
                <a:miter lim="800000"/>
                <a:headEnd/>
                <a:tailEnd type="triangle" w="med" len="med"/>
              </a:ln>
              <a:effectLst/>
            </p:spPr>
            <p:txBody>
              <a:bodyPr>
                <a:prstTxWarp prst="textNoShape">
                  <a:avLst/>
                </a:prstTxWarp>
              </a:bodyPr>
              <a:lstStyle/>
              <a:p>
                <a:endParaRPr lang="en-US"/>
              </a:p>
            </p:txBody>
          </p:sp>
          <p:sp>
            <p:nvSpPr>
              <p:cNvPr id="97" name="Text Box 16"/>
              <p:cNvSpPr txBox="1">
                <a:spLocks noChangeArrowheads="1"/>
              </p:cNvSpPr>
              <p:nvPr/>
            </p:nvSpPr>
            <p:spPr bwMode="auto">
              <a:xfrm>
                <a:off x="814388" y="4021138"/>
                <a:ext cx="320675" cy="368300"/>
              </a:xfrm>
              <a:prstGeom prst="rect">
                <a:avLst/>
              </a:prstGeom>
              <a:noFill/>
              <a:ln w="9525">
                <a:noFill/>
                <a:round/>
                <a:headEnd/>
                <a:tailEnd/>
              </a:ln>
              <a:effectLst/>
            </p:spPr>
            <p:txBody>
              <a:bodyPr lIns="90000" tIns="46800" rIns="90000" bIns="46800">
                <a:prstTxWarp prst="textNoShape">
                  <a:avLst/>
                </a:prstTxWarp>
                <a:spAutoFit/>
              </a:bodyPr>
              <a:lstStyle/>
              <a:p>
                <a:pPr eaLnBrk="0" hangingPunct="0">
                  <a:lnSpc>
                    <a:spcPct val="100000"/>
                  </a:lnSpc>
                  <a:buClr>
                    <a:srgbClr val="FF0000"/>
                  </a:buClr>
                  <a:buFont typeface="MS Reference Sans Serif"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800000"/>
                    </a:solidFill>
                    <a:latin typeface="MS Reference Sans Serif" charset="0"/>
                    <a:ea typeface="Luxi Sans" charset="0"/>
                    <a:cs typeface="Luxi Sans" charset="0"/>
                  </a:rPr>
                  <a:t>e</a:t>
                </a:r>
                <a:endParaRPr lang="en-GB" dirty="0">
                  <a:solidFill>
                    <a:srgbClr val="800000"/>
                  </a:solidFill>
                  <a:latin typeface="MS Reference Sans Serif" charset="0"/>
                  <a:ea typeface="Luxi Sans" charset="0"/>
                  <a:cs typeface="Luxi Sans" charset="0"/>
                </a:endParaRPr>
              </a:p>
            </p:txBody>
          </p:sp>
          <p:sp>
            <p:nvSpPr>
              <p:cNvPr id="98" name="Text Box 17"/>
              <p:cNvSpPr txBox="1">
                <a:spLocks noChangeArrowheads="1"/>
              </p:cNvSpPr>
              <p:nvPr/>
            </p:nvSpPr>
            <p:spPr bwMode="auto">
              <a:xfrm>
                <a:off x="1222375" y="3352800"/>
                <a:ext cx="386942" cy="371513"/>
              </a:xfrm>
              <a:prstGeom prst="rect">
                <a:avLst/>
              </a:prstGeom>
              <a:noFill/>
              <a:ln w="9525">
                <a:noFill/>
                <a:round/>
                <a:headEnd/>
                <a:tailEnd/>
              </a:ln>
              <a:effectLst/>
            </p:spPr>
            <p:txBody>
              <a:bodyPr wrap="none" lIns="90000" tIns="46800" rIns="90000" bIns="46800">
                <a:prstTxWarp prst="textNoShape">
                  <a:avLst/>
                </a:prstTxWarp>
                <a:spAutoFit/>
              </a:bodyPr>
              <a:lstStyle/>
              <a:p>
                <a:pPr eaLnBrk="0" hangingPunct="0">
                  <a:lnSpc>
                    <a:spcPct val="100000"/>
                  </a:lnSpc>
                  <a:buClr>
                    <a:srgbClr val="FF0000"/>
                  </a:buClr>
                  <a:buFont typeface="MS Reference Sans Serif"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800000"/>
                    </a:solidFill>
                    <a:latin typeface="MS Reference Sans Serif" charset="0"/>
                    <a:ea typeface="Luxi Sans" charset="0"/>
                    <a:cs typeface="Luxi Sans" charset="0"/>
                  </a:rPr>
                  <a:t>e</a:t>
                </a:r>
                <a:r>
                  <a:rPr lang="en-GB" dirty="0">
                    <a:solidFill>
                      <a:srgbClr val="800000"/>
                    </a:solidFill>
                    <a:latin typeface="MS Reference Sans Serif" charset="0"/>
                    <a:ea typeface="Luxi Sans" charset="0"/>
                    <a:cs typeface="Luxi Sans" charset="0"/>
                  </a:rPr>
                  <a:t>’</a:t>
                </a:r>
              </a:p>
            </p:txBody>
          </p:sp>
          <p:sp>
            <p:nvSpPr>
              <p:cNvPr id="99" name="Text Box 18"/>
              <p:cNvSpPr txBox="1">
                <a:spLocks noChangeArrowheads="1"/>
              </p:cNvSpPr>
              <p:nvPr/>
            </p:nvSpPr>
            <p:spPr bwMode="auto">
              <a:xfrm>
                <a:off x="1765300" y="3903663"/>
                <a:ext cx="420355" cy="463846"/>
              </a:xfrm>
              <a:prstGeom prst="rect">
                <a:avLst/>
              </a:prstGeom>
              <a:noFill/>
              <a:ln w="9525">
                <a:noFill/>
                <a:round/>
                <a:headEnd/>
                <a:tailEnd/>
              </a:ln>
              <a:effectLst/>
            </p:spPr>
            <p:txBody>
              <a:bodyPr wrap="none" lIns="90000" tIns="46800" rIns="90000" bIns="46800">
                <a:prstTxWarp prst="textNoShape">
                  <a:avLst/>
                </a:prstTxWarp>
                <a:spAutoFit/>
              </a:bodyPr>
              <a:lstStyle/>
              <a:p>
                <a:pPr eaLnBrk="0" hangingPunct="0">
                  <a:lnSpc>
                    <a:spcPct val="100000"/>
                  </a:lnSpc>
                  <a:buClr>
                    <a:srgbClr val="6699FF"/>
                  </a:buClr>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err="1">
                    <a:solidFill>
                      <a:srgbClr val="000000"/>
                    </a:solidFill>
                    <a:latin typeface="Times New Roman" charset="0"/>
                    <a:ea typeface="Times New Roman" charset="0"/>
                    <a:cs typeface="Times New Roman" charset="0"/>
                  </a:rPr>
                  <a:t>γ</a:t>
                </a:r>
                <a:r>
                  <a:rPr lang="en-GB" sz="2400" baseline="-25000" dirty="0" err="1">
                    <a:solidFill>
                      <a:srgbClr val="000000"/>
                    </a:solidFill>
                    <a:latin typeface="Times New Roman" charset="0"/>
                    <a:ea typeface="Times New Roman" charset="0"/>
                    <a:cs typeface="Times New Roman" charset="0"/>
                  </a:rPr>
                  <a:t>v</a:t>
                </a:r>
                <a:r>
                  <a:rPr lang="en-GB" sz="2400" dirty="0">
                    <a:solidFill>
                      <a:srgbClr val="000000"/>
                    </a:solidFill>
                    <a:latin typeface="Times New Roman" charset="0"/>
                    <a:ea typeface="Times New Roman" charset="0"/>
                    <a:cs typeface="Times New Roman" charset="0"/>
                  </a:rPr>
                  <a:t> </a:t>
                </a:r>
              </a:p>
            </p:txBody>
          </p:sp>
          <p:sp>
            <p:nvSpPr>
              <p:cNvPr id="100" name="Text Box 19"/>
              <p:cNvSpPr txBox="1">
                <a:spLocks noChangeArrowheads="1"/>
              </p:cNvSpPr>
              <p:nvPr/>
            </p:nvSpPr>
            <p:spPr bwMode="auto">
              <a:xfrm>
                <a:off x="2417763" y="4254500"/>
                <a:ext cx="1416050" cy="368300"/>
              </a:xfrm>
              <a:prstGeom prst="rect">
                <a:avLst/>
              </a:prstGeom>
              <a:noFill/>
              <a:ln w="9525">
                <a:noFill/>
                <a:round/>
                <a:headEnd/>
                <a:tailEnd/>
              </a:ln>
              <a:effectLst/>
            </p:spPr>
            <p:txBody>
              <a:bodyPr wrap="square" lIns="90000" tIns="46800" rIns="90000" bIns="46800">
                <a:prstTxWarp prst="textNoShape">
                  <a:avLst/>
                </a:prstTxWarp>
                <a:spAutoFit/>
              </a:bodyPr>
              <a:lstStyle/>
              <a:p>
                <a:pPr eaLnBrk="0" hangingPunct="0">
                  <a:lnSpc>
                    <a:spcPct val="100000"/>
                  </a:lnSpc>
                  <a:buFont typeface="MS Reference Sans Serif"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MS Reference Sans Serif" charset="0"/>
                    <a:ea typeface="Luxi Sans" charset="0"/>
                    <a:cs typeface="Luxi Sans" charset="0"/>
                  </a:rPr>
                  <a:t>N*, △*</a:t>
                </a:r>
              </a:p>
            </p:txBody>
          </p:sp>
          <p:sp>
            <p:nvSpPr>
              <p:cNvPr id="101" name="Line 20"/>
              <p:cNvSpPr>
                <a:spLocks noChangeShapeType="1"/>
              </p:cNvSpPr>
              <p:nvPr/>
            </p:nvSpPr>
            <p:spPr bwMode="auto">
              <a:xfrm>
                <a:off x="876300" y="4105275"/>
                <a:ext cx="212725" cy="1588"/>
              </a:xfrm>
              <a:prstGeom prst="line">
                <a:avLst/>
              </a:prstGeom>
              <a:noFill/>
              <a:ln w="9360">
                <a:solidFill>
                  <a:srgbClr val="FF0000"/>
                </a:solidFill>
                <a:miter lim="800000"/>
                <a:headEnd/>
                <a:tailEnd type="triangle" w="med" len="med"/>
              </a:ln>
              <a:effectLst/>
            </p:spPr>
            <p:txBody>
              <a:bodyPr>
                <a:prstTxWarp prst="textNoShape">
                  <a:avLst/>
                </a:prstTxWarp>
              </a:bodyPr>
              <a:lstStyle/>
              <a:p>
                <a:endParaRPr lang="en-US"/>
              </a:p>
            </p:txBody>
          </p:sp>
          <p:sp>
            <p:nvSpPr>
              <p:cNvPr id="102" name="Text Box 21"/>
              <p:cNvSpPr txBox="1">
                <a:spLocks noChangeArrowheads="1"/>
              </p:cNvSpPr>
              <p:nvPr/>
            </p:nvSpPr>
            <p:spPr bwMode="auto">
              <a:xfrm>
                <a:off x="3886200" y="3600450"/>
                <a:ext cx="1409702" cy="402291"/>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Clr>
                    <a:srgbClr val="008000"/>
                  </a:buClr>
                  <a:buFont typeface="Symbol"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err="1" smtClean="0">
                    <a:solidFill>
                      <a:srgbClr val="FF0000"/>
                    </a:solidFill>
                    <a:latin typeface="Symbol" charset="2"/>
                    <a:ea typeface="Luxi Sans" charset="0"/>
                    <a:cs typeface="Luxi Sans" charset="0"/>
                  </a:rPr>
                  <a:t></a:t>
                </a:r>
                <a:r>
                  <a:rPr lang="en-GB" sz="2000" i="1" baseline="30000" dirty="0">
                    <a:solidFill>
                      <a:srgbClr val="FF0000"/>
                    </a:solidFill>
                    <a:latin typeface="Symbol" charset="2"/>
                    <a:ea typeface="Luxi Sans" charset="0"/>
                    <a:cs typeface="Luxi Sans" charset="0"/>
                  </a:rPr>
                  <a:t>+</a:t>
                </a:r>
                <a:r>
                  <a:rPr lang="en-GB" sz="2000" i="1" dirty="0" smtClean="0">
                    <a:solidFill>
                      <a:srgbClr val="FF0000"/>
                    </a:solidFill>
                    <a:latin typeface="Symbol" charset="2"/>
                    <a:ea typeface="Luxi Sans" charset="0"/>
                    <a:cs typeface="Luxi Sans" charset="0"/>
                  </a:rPr>
                  <a:t>, </a:t>
                </a:r>
                <a:r>
                  <a:rPr lang="en-GB" sz="2000" i="1" dirty="0" err="1" smtClean="0">
                    <a:solidFill>
                      <a:srgbClr val="FF0000"/>
                    </a:solidFill>
                    <a:latin typeface="Symbol" charset="2"/>
                    <a:ea typeface="Luxi Sans" charset="0"/>
                    <a:cs typeface="Luxi Sans" charset="0"/>
                  </a:rPr>
                  <a:t></a:t>
                </a:r>
                <a:r>
                  <a:rPr lang="en-GB" sz="2000" i="1" baseline="30000" dirty="0" err="1" smtClean="0">
                    <a:solidFill>
                      <a:srgbClr val="FF0000"/>
                    </a:solidFill>
                    <a:latin typeface="Symbol" charset="2"/>
                    <a:ea typeface="Luxi Sans" charset="0"/>
                    <a:cs typeface="Luxi Sans" charset="0"/>
                  </a:rPr>
                  <a:t></a:t>
                </a:r>
                <a:endParaRPr lang="en-GB" sz="2000" i="1" baseline="30000" dirty="0">
                  <a:solidFill>
                    <a:srgbClr val="FF0000"/>
                  </a:solidFill>
                  <a:latin typeface="Symbol" charset="2"/>
                  <a:ea typeface="Luxi Sans" charset="0"/>
                  <a:cs typeface="Luxi Sans" charset="0"/>
                </a:endParaRPr>
              </a:p>
            </p:txBody>
          </p:sp>
          <p:sp>
            <p:nvSpPr>
              <p:cNvPr id="103" name="AutoShape 22"/>
              <p:cNvSpPr>
                <a:spLocks noChangeArrowheads="1"/>
              </p:cNvSpPr>
              <p:nvPr/>
            </p:nvSpPr>
            <p:spPr bwMode="auto">
              <a:xfrm rot="9000000">
                <a:off x="3559175" y="4748213"/>
                <a:ext cx="111125" cy="644525"/>
              </a:xfrm>
              <a:prstGeom prst="upArrow">
                <a:avLst>
                  <a:gd name="adj1" fmla="val 50000"/>
                  <a:gd name="adj2" fmla="val 145000"/>
                </a:avLst>
              </a:prstGeom>
              <a:solidFill>
                <a:srgbClr val="000000"/>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04" name="Text Box 23"/>
              <p:cNvSpPr txBox="1">
                <a:spLocks noChangeArrowheads="1"/>
              </p:cNvSpPr>
              <p:nvPr/>
            </p:nvSpPr>
            <p:spPr bwMode="auto">
              <a:xfrm>
                <a:off x="3833813" y="5138738"/>
                <a:ext cx="890587" cy="368300"/>
              </a:xfrm>
              <a:prstGeom prst="rect">
                <a:avLst/>
              </a:prstGeom>
              <a:noFill/>
              <a:ln w="9525">
                <a:noFill/>
                <a:round/>
                <a:headEnd/>
                <a:tailEnd/>
              </a:ln>
              <a:effectLst/>
            </p:spPr>
            <p:txBody>
              <a:bodyPr wrap="square" lIns="90000" tIns="46800" rIns="90000" bIns="46800">
                <a:prstTxWarp prst="textNoShape">
                  <a:avLst/>
                </a:prstTxWarp>
                <a:spAutoFit/>
              </a:bodyPr>
              <a:lstStyle/>
              <a:p>
                <a:pPr eaLnBrk="0" hangingPunct="0">
                  <a:lnSpc>
                    <a:spcPct val="100000"/>
                  </a:lnSpc>
                  <a:buFont typeface="MS Reference Sans Serif"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solidFill>
                      <a:srgbClr val="000000"/>
                    </a:solidFill>
                    <a:latin typeface="MS Reference Sans Serif" charset="0"/>
                    <a:ea typeface="Luxi Sans" charset="0"/>
                    <a:cs typeface="Luxi Sans" charset="0"/>
                  </a:rPr>
                  <a:t>n</a:t>
                </a:r>
                <a:r>
                  <a:rPr lang="en-GB" dirty="0">
                    <a:solidFill>
                      <a:srgbClr val="000000"/>
                    </a:solidFill>
                    <a:latin typeface="MS Reference Sans Serif" charset="0"/>
                    <a:ea typeface="Luxi Sans" charset="0"/>
                    <a:cs typeface="Luxi Sans" charset="0"/>
                  </a:rPr>
                  <a:t>, </a:t>
                </a:r>
                <a:r>
                  <a:rPr lang="en-GB" dirty="0" err="1">
                    <a:solidFill>
                      <a:srgbClr val="000000"/>
                    </a:solidFill>
                    <a:latin typeface="MS Reference Sans Serif" charset="0"/>
                    <a:ea typeface="Luxi Sans" charset="0"/>
                    <a:cs typeface="Luxi Sans" charset="0"/>
                  </a:rPr>
                  <a:t>p</a:t>
                </a:r>
                <a:r>
                  <a:rPr lang="en-GB" dirty="0">
                    <a:solidFill>
                      <a:srgbClr val="000000"/>
                    </a:solidFill>
                    <a:latin typeface="MS Reference Sans Serif" charset="0"/>
                    <a:ea typeface="Luxi Sans" charset="0"/>
                    <a:cs typeface="Luxi Sans" charset="0"/>
                  </a:rPr>
                  <a:t>’</a:t>
                </a:r>
              </a:p>
            </p:txBody>
          </p:sp>
          <p:sp>
            <p:nvSpPr>
              <p:cNvPr id="105" name="Text Box 24"/>
              <p:cNvSpPr txBox="1">
                <a:spLocks noChangeArrowheads="1"/>
              </p:cNvSpPr>
              <p:nvPr/>
            </p:nvSpPr>
            <p:spPr bwMode="auto">
              <a:xfrm>
                <a:off x="1524000" y="5032375"/>
                <a:ext cx="309563" cy="39846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Times New Roman" charset="0"/>
                    <a:ea typeface="Luxi Sans" charset="0"/>
                    <a:cs typeface="Luxi Sans" charset="0"/>
                  </a:rPr>
                  <a:t>p</a:t>
                </a:r>
              </a:p>
            </p:txBody>
          </p:sp>
        </p:grpSp>
        <p:sp>
          <p:nvSpPr>
            <p:cNvPr id="87" name="TextBox 86"/>
            <p:cNvSpPr txBox="1"/>
            <p:nvPr/>
          </p:nvSpPr>
          <p:spPr>
            <a:xfrm>
              <a:off x="5786438" y="3840744"/>
              <a:ext cx="2894767" cy="626690"/>
            </a:xfrm>
            <a:prstGeom prst="rect">
              <a:avLst/>
            </a:prstGeom>
            <a:noFill/>
          </p:spPr>
          <p:txBody>
            <a:bodyPr wrap="none" rtlCol="0">
              <a:spAutoFit/>
            </a:bodyPr>
            <a:lstStyle/>
            <a:p>
              <a:r>
                <a:rPr lang="en-US" dirty="0" smtClean="0">
                  <a:solidFill>
                    <a:srgbClr val="000000"/>
                  </a:solidFill>
                </a:rPr>
                <a:t>Single </a:t>
              </a:r>
              <a:r>
                <a:rPr lang="en-GB" i="1" dirty="0" err="1" smtClean="0">
                  <a:solidFill>
                    <a:srgbClr val="000000"/>
                  </a:solidFill>
                  <a:latin typeface="Symbol" charset="2"/>
                  <a:ea typeface="Luxi Sans" charset="0"/>
                  <a:cs typeface="Luxi Sans" charset="0"/>
                </a:rPr>
                <a:t></a:t>
              </a:r>
              <a:r>
                <a:rPr lang="en-GB" i="1" baseline="30000" dirty="0" smtClean="0">
                  <a:solidFill>
                    <a:srgbClr val="000000"/>
                  </a:solidFill>
                  <a:latin typeface="Symbol" charset="2"/>
                  <a:ea typeface="Luxi Sans" charset="0"/>
                  <a:cs typeface="Luxi Sans" charset="0"/>
                </a:rPr>
                <a:t>+</a:t>
              </a:r>
              <a:r>
                <a:rPr lang="en-GB" i="1" dirty="0" smtClean="0">
                  <a:solidFill>
                    <a:srgbClr val="000000"/>
                  </a:solidFill>
                  <a:latin typeface="Symbol" charset="2"/>
                  <a:ea typeface="Luxi Sans" charset="0"/>
                  <a:cs typeface="Luxi Sans" charset="0"/>
                </a:rPr>
                <a:t>, </a:t>
              </a:r>
              <a:r>
                <a:rPr lang="en-GB" i="1" dirty="0" err="1" smtClean="0">
                  <a:solidFill>
                    <a:srgbClr val="000000"/>
                  </a:solidFill>
                  <a:latin typeface="Symbol" charset="2"/>
                  <a:ea typeface="Luxi Sans" charset="0"/>
                  <a:cs typeface="Luxi Sans" charset="0"/>
                </a:rPr>
                <a:t></a:t>
              </a:r>
              <a:r>
                <a:rPr lang="en-GB" i="1" baseline="30000" dirty="0" err="1" smtClean="0">
                  <a:solidFill>
                    <a:srgbClr val="000000"/>
                  </a:solidFill>
                  <a:latin typeface="Symbol" charset="2"/>
                  <a:ea typeface="Luxi Sans" charset="0"/>
                  <a:cs typeface="Luxi Sans" charset="0"/>
                </a:rPr>
                <a:t></a:t>
              </a:r>
              <a:r>
                <a:rPr lang="en-GB" i="1" dirty="0" smtClean="0">
                  <a:solidFill>
                    <a:srgbClr val="000000"/>
                  </a:solidFill>
                  <a:latin typeface="Symbol" charset="2"/>
                  <a:ea typeface="Luxi Sans" charset="0"/>
                  <a:cs typeface="Luxi Sans" charset="0"/>
                </a:rPr>
                <a:t>  </a:t>
              </a:r>
              <a:r>
                <a:rPr lang="en-GB" i="1" dirty="0" smtClean="0">
                  <a:solidFill>
                    <a:srgbClr val="000000"/>
                  </a:solidFill>
                  <a:latin typeface="Calibri"/>
                  <a:ea typeface="Luxi Sans" charset="0"/>
                  <a:cs typeface="Calibri"/>
                </a:rPr>
                <a:t>production</a:t>
              </a:r>
              <a:endParaRPr lang="en-GB" i="1" baseline="30000" dirty="0" smtClean="0">
                <a:solidFill>
                  <a:srgbClr val="000000"/>
                </a:solidFill>
                <a:latin typeface="Symbol" charset="2"/>
                <a:ea typeface="Luxi Sans" charset="0"/>
                <a:cs typeface="Luxi Sans" charset="0"/>
              </a:endParaRPr>
            </a:p>
            <a:p>
              <a:r>
                <a:rPr lang="en-US" dirty="0" smtClean="0"/>
                <a:t> </a:t>
              </a:r>
              <a:endParaRPr lang="en-US" dirty="0"/>
            </a:p>
          </p:txBody>
        </p:sp>
      </p:grpSp>
      <p:grpSp>
        <p:nvGrpSpPr>
          <p:cNvPr id="12" name="Group 109"/>
          <p:cNvGrpSpPr/>
          <p:nvPr/>
        </p:nvGrpSpPr>
        <p:grpSpPr>
          <a:xfrm>
            <a:off x="2616942" y="1411749"/>
            <a:ext cx="6222258" cy="4868755"/>
            <a:chOff x="2235942" y="1477065"/>
            <a:chExt cx="6222258" cy="4868755"/>
          </a:xfrm>
        </p:grpSpPr>
        <p:grpSp>
          <p:nvGrpSpPr>
            <p:cNvPr id="13" name="Group 44"/>
            <p:cNvGrpSpPr/>
            <p:nvPr/>
          </p:nvGrpSpPr>
          <p:grpSpPr>
            <a:xfrm>
              <a:off x="4943809" y="1477065"/>
              <a:ext cx="3514391" cy="4868755"/>
              <a:chOff x="4943809" y="1477065"/>
              <a:chExt cx="3514391" cy="4868755"/>
            </a:xfrm>
          </p:grpSpPr>
          <p:sp>
            <p:nvSpPr>
              <p:cNvPr id="113" name="Rectangle 112"/>
              <p:cNvSpPr/>
              <p:nvPr/>
            </p:nvSpPr>
            <p:spPr>
              <a:xfrm>
                <a:off x="5715000" y="1477065"/>
                <a:ext cx="2066591" cy="461665"/>
              </a:xfrm>
              <a:prstGeom prst="rect">
                <a:avLst/>
              </a:prstGeom>
            </p:spPr>
            <p:txBody>
              <a:bodyPr wrap="none">
                <a:spAutoFit/>
              </a:bodyPr>
              <a:lstStyle/>
              <a:p>
                <a:r>
                  <a:rPr lang="en-GB" sz="2400" i="1" dirty="0" err="1" smtClean="0">
                    <a:solidFill>
                      <a:srgbClr val="000000"/>
                    </a:solidFill>
                    <a:latin typeface="Symbol" charset="2"/>
                    <a:ea typeface="Luxi Sans" charset="0"/>
                    <a:cs typeface="Luxi Sans" charset="0"/>
                  </a:rPr>
                  <a:t></a:t>
                </a:r>
                <a:r>
                  <a:rPr lang="en-GB" sz="2400" i="1" baseline="30000" dirty="0" err="1" smtClean="0">
                    <a:solidFill>
                      <a:srgbClr val="000000"/>
                    </a:solidFill>
                    <a:latin typeface="Symbol" charset="2"/>
                    <a:ea typeface="Luxi Sans" charset="0"/>
                    <a:cs typeface="Luxi Sans" charset="0"/>
                  </a:rPr>
                  <a:t></a:t>
                </a:r>
                <a:r>
                  <a:rPr lang="en-GB" sz="2400" i="1" dirty="0" smtClean="0">
                    <a:solidFill>
                      <a:srgbClr val="000000"/>
                    </a:solidFill>
                    <a:latin typeface="Symbol" charset="2"/>
                    <a:ea typeface="Luxi Sans" charset="0"/>
                    <a:cs typeface="Luxi Sans" charset="0"/>
                  </a:rPr>
                  <a:t> </a:t>
                </a:r>
                <a:r>
                  <a:rPr lang="en-GB" sz="2400" i="1" dirty="0" smtClean="0">
                    <a:solidFill>
                      <a:srgbClr val="000000"/>
                    </a:solidFill>
                    <a:latin typeface="Calibri"/>
                    <a:ea typeface="Luxi Sans" charset="0"/>
                    <a:cs typeface="Calibri"/>
                  </a:rPr>
                  <a:t> in the Delta</a:t>
                </a:r>
                <a:endParaRPr lang="en-US" sz="2400" dirty="0">
                  <a:solidFill>
                    <a:srgbClr val="000000"/>
                  </a:solidFill>
                </a:endParaRPr>
              </a:p>
            </p:txBody>
          </p:sp>
          <p:pic>
            <p:nvPicPr>
              <p:cNvPr id="114" name="Picture 1"/>
              <p:cNvPicPr>
                <a:picLocks noChangeAspect="1" noChangeArrowheads="1"/>
              </p:cNvPicPr>
              <p:nvPr/>
            </p:nvPicPr>
            <p:blipFill>
              <a:blip r:embed="rId6"/>
              <a:srcRect/>
              <a:stretch>
                <a:fillRect/>
              </a:stretch>
            </p:blipFill>
            <p:spPr bwMode="auto">
              <a:xfrm>
                <a:off x="4943809" y="1938730"/>
                <a:ext cx="3514391" cy="4407090"/>
              </a:xfrm>
              <a:prstGeom prst="rect">
                <a:avLst/>
              </a:prstGeom>
              <a:noFill/>
              <a:ln w="9525">
                <a:noFill/>
                <a:round/>
                <a:headEnd/>
                <a:tailEnd/>
              </a:ln>
              <a:effectLst/>
            </p:spPr>
          </p:pic>
        </p:grpSp>
        <p:sp>
          <p:nvSpPr>
            <p:cNvPr id="112" name="TextBox 111"/>
            <p:cNvSpPr txBox="1"/>
            <p:nvPr/>
          </p:nvSpPr>
          <p:spPr>
            <a:xfrm>
              <a:off x="2235942" y="4865916"/>
              <a:ext cx="2516347" cy="1200328"/>
            </a:xfrm>
            <a:prstGeom prst="rect">
              <a:avLst/>
            </a:prstGeom>
            <a:noFill/>
          </p:spPr>
          <p:txBody>
            <a:bodyPr wrap="squar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2 </a:t>
              </a:r>
              <a:r>
                <a:rPr lang="en-US" sz="2400" dirty="0" err="1" smtClean="0">
                  <a:solidFill>
                    <a:srgbClr val="000000"/>
                  </a:solidFill>
                  <a:sym typeface="Wingdings"/>
                </a:rPr>
                <a:t></a:t>
              </a:r>
              <a:r>
                <a:rPr lang="en-US" sz="2400" dirty="0" smtClean="0">
                  <a:solidFill>
                    <a:srgbClr val="000000"/>
                  </a:solidFill>
                  <a:sym typeface="Wingdings"/>
                </a:rPr>
                <a:t> 6.5  GeV</a:t>
              </a:r>
              <a:r>
                <a:rPr lang="en-US" sz="2400" baseline="30000" dirty="0" smtClean="0">
                  <a:solidFill>
                    <a:srgbClr val="000000"/>
                  </a:solidFill>
                  <a:sym typeface="Wingdings"/>
                </a:rPr>
                <a:t>2</a:t>
              </a:r>
            </a:p>
            <a:p>
              <a:r>
                <a:rPr lang="en-US" sz="2400" dirty="0" smtClean="0">
                  <a:solidFill>
                    <a:srgbClr val="000000"/>
                  </a:solidFill>
                  <a:sym typeface="Wingdings"/>
                </a:rPr>
                <a:t>W: 1.1 </a:t>
              </a:r>
              <a:r>
                <a:rPr lang="en-US" sz="2400" dirty="0" err="1" smtClean="0">
                  <a:solidFill>
                    <a:srgbClr val="000000"/>
                  </a:solidFill>
                  <a:sym typeface="Wingdings"/>
                </a:rPr>
                <a:t></a:t>
              </a:r>
              <a:r>
                <a:rPr lang="en-US" sz="2400" dirty="0" smtClean="0">
                  <a:solidFill>
                    <a:srgbClr val="000000"/>
                  </a:solidFill>
                  <a:sym typeface="Wingdings"/>
                </a:rPr>
                <a:t> 1.4 </a:t>
              </a:r>
              <a:r>
                <a:rPr lang="en-US" sz="2400" dirty="0" err="1" smtClean="0">
                  <a:solidFill>
                    <a:srgbClr val="000000"/>
                  </a:solidFill>
                  <a:sym typeface="Wingdings"/>
                </a:rPr>
                <a:t>GeV</a:t>
              </a:r>
              <a:endParaRPr lang="en-US" sz="2400" dirty="0" smtClean="0">
                <a:solidFill>
                  <a:srgbClr val="000000"/>
                </a:solidFill>
                <a:sym typeface="Wingdings"/>
              </a:endParaRPr>
            </a:p>
            <a:p>
              <a:r>
                <a:rPr lang="en-US" sz="2400" dirty="0" smtClean="0">
                  <a:solidFill>
                    <a:srgbClr val="000000"/>
                  </a:solidFill>
                  <a:sym typeface="Wingdings"/>
                </a:rPr>
                <a:t>7200 data points</a:t>
              </a:r>
              <a:endParaRPr lang="en-US" sz="2400" dirty="0">
                <a:solidFill>
                  <a:srgbClr val="000000"/>
                </a:solidFill>
              </a:endParaRPr>
            </a:p>
          </p:txBody>
        </p:sp>
      </p:grpSp>
      <p:sp>
        <p:nvSpPr>
          <p:cNvPr id="119" name="TextBox 118"/>
          <p:cNvSpPr txBox="1"/>
          <p:nvPr/>
        </p:nvSpPr>
        <p:spPr>
          <a:xfrm>
            <a:off x="419100" y="6083547"/>
            <a:ext cx="1921908" cy="307777"/>
          </a:xfrm>
          <a:prstGeom prst="rect">
            <a:avLst/>
          </a:prstGeom>
          <a:noFill/>
        </p:spPr>
        <p:txBody>
          <a:bodyPr wrap="none" rtlCol="0">
            <a:spAutoFit/>
          </a:bodyPr>
          <a:lstStyle/>
          <a:p>
            <a:r>
              <a:rPr lang="en-US" sz="1400" dirty="0" smtClean="0">
                <a:solidFill>
                  <a:srgbClr val="000000"/>
                </a:solidFill>
              </a:rPr>
              <a:t>1.1         </a:t>
            </a:r>
            <a:r>
              <a:rPr lang="en-US" sz="1400" dirty="0" err="1" smtClean="0">
                <a:solidFill>
                  <a:srgbClr val="000000"/>
                </a:solidFill>
                <a:sym typeface="Wingdings"/>
              </a:rPr>
              <a:t></a:t>
            </a:r>
            <a:r>
              <a:rPr lang="en-US" sz="1400" dirty="0" smtClean="0">
                <a:solidFill>
                  <a:srgbClr val="000000"/>
                </a:solidFill>
                <a:sym typeface="Wingdings"/>
              </a:rPr>
              <a:t> W </a:t>
            </a:r>
            <a:r>
              <a:rPr lang="en-US" sz="1400" dirty="0" err="1" smtClean="0">
                <a:solidFill>
                  <a:srgbClr val="000000"/>
                </a:solidFill>
                <a:sym typeface="Wingdings"/>
              </a:rPr>
              <a:t></a:t>
            </a:r>
            <a:r>
              <a:rPr lang="en-US" sz="1400" dirty="0" smtClean="0">
                <a:solidFill>
                  <a:srgbClr val="000000"/>
                </a:solidFill>
              </a:rPr>
              <a:t>        2.0    </a:t>
            </a:r>
            <a:endParaRPr lang="en-US" sz="1400" dirty="0">
              <a:solidFill>
                <a:srgbClr val="000000"/>
              </a:solidFill>
            </a:endParaRPr>
          </a:p>
        </p:txBody>
      </p:sp>
      <p:sp>
        <p:nvSpPr>
          <p:cNvPr id="120" name="TextBox 119"/>
          <p:cNvSpPr txBox="1"/>
          <p:nvPr/>
        </p:nvSpPr>
        <p:spPr>
          <a:xfrm rot="16200000">
            <a:off x="-758640" y="4868051"/>
            <a:ext cx="1995721" cy="307777"/>
          </a:xfrm>
          <a:prstGeom prst="rect">
            <a:avLst/>
          </a:prstGeom>
          <a:noFill/>
        </p:spPr>
        <p:txBody>
          <a:bodyPr wrap="none" rtlCol="0">
            <a:spAutoFit/>
          </a:bodyPr>
          <a:lstStyle/>
          <a:p>
            <a:r>
              <a:rPr lang="en-US" sz="1400" dirty="0" smtClean="0">
                <a:solidFill>
                  <a:srgbClr val="000000"/>
                </a:solidFill>
              </a:rPr>
              <a:t>0             </a:t>
            </a:r>
            <a:r>
              <a:rPr lang="en-US" sz="1400" dirty="0" err="1" smtClean="0">
                <a:solidFill>
                  <a:srgbClr val="000000"/>
                </a:solidFill>
                <a:sym typeface="Wingdings"/>
              </a:rPr>
              <a:t></a:t>
            </a:r>
            <a:r>
              <a:rPr lang="en-US" sz="1400" dirty="0" smtClean="0">
                <a:solidFill>
                  <a:srgbClr val="000000"/>
                </a:solidFill>
                <a:sym typeface="Wingdings"/>
              </a:rPr>
              <a:t> Q</a:t>
            </a:r>
            <a:r>
              <a:rPr lang="en-US" sz="1400" baseline="30000" dirty="0" smtClean="0">
                <a:solidFill>
                  <a:srgbClr val="000000"/>
                </a:solidFill>
                <a:sym typeface="Wingdings"/>
              </a:rPr>
              <a:t>2</a:t>
            </a:r>
            <a:r>
              <a:rPr lang="en-US" sz="1400" dirty="0" smtClean="0">
                <a:solidFill>
                  <a:srgbClr val="000000"/>
                </a:solidFill>
                <a:sym typeface="Wingdings"/>
              </a:rPr>
              <a:t> </a:t>
            </a:r>
            <a:r>
              <a:rPr lang="en-US" sz="1400" dirty="0" err="1" smtClean="0">
                <a:solidFill>
                  <a:srgbClr val="000000"/>
                </a:solidFill>
                <a:sym typeface="Wingdings"/>
              </a:rPr>
              <a:t></a:t>
            </a:r>
            <a:r>
              <a:rPr lang="en-US" sz="1400" dirty="0" smtClean="0">
                <a:solidFill>
                  <a:srgbClr val="000000"/>
                </a:solidFill>
              </a:rPr>
              <a:t>            6  </a:t>
            </a:r>
            <a:endParaRPr lang="en-US" sz="1400" dirty="0">
              <a:solidFill>
                <a:srgbClr val="000000"/>
              </a:solidFill>
            </a:endParaRPr>
          </a:p>
        </p:txBody>
      </p:sp>
      <p:sp>
        <p:nvSpPr>
          <p:cNvPr id="121" name="Oval 120"/>
          <p:cNvSpPr/>
          <p:nvPr/>
        </p:nvSpPr>
        <p:spPr>
          <a:xfrm>
            <a:off x="2286000" y="1131660"/>
            <a:ext cx="309780" cy="314764"/>
          </a:xfrm>
          <a:prstGeom prst="ellipse">
            <a:avLst/>
          </a:prstGeom>
          <a:solidFill>
            <a:srgbClr val="FFFF00">
              <a:alpha val="1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3713384" y="1835580"/>
            <a:ext cx="334068" cy="311487"/>
          </a:xfrm>
          <a:prstGeom prst="ellipse">
            <a:avLst/>
          </a:prstGeom>
          <a:solidFill>
            <a:srgbClr val="FFFF00">
              <a:alpha val="1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22"/>
          <p:cNvGrpSpPr/>
          <p:nvPr/>
        </p:nvGrpSpPr>
        <p:grpSpPr>
          <a:xfrm>
            <a:off x="419100" y="3941719"/>
            <a:ext cx="4795903" cy="1497059"/>
            <a:chOff x="419100" y="3941719"/>
            <a:chExt cx="4795903" cy="1497059"/>
          </a:xfrm>
        </p:grpSpPr>
        <p:sp>
          <p:nvSpPr>
            <p:cNvPr id="124" name="Rectangle 123"/>
            <p:cNvSpPr/>
            <p:nvPr/>
          </p:nvSpPr>
          <p:spPr>
            <a:xfrm>
              <a:off x="419100" y="3941719"/>
              <a:ext cx="747311" cy="1497059"/>
            </a:xfrm>
            <a:prstGeom prst="rect">
              <a:avLst/>
            </a:prstGeom>
            <a:gradFill flip="none" rotWithShape="1">
              <a:gsLst>
                <a:gs pos="0">
                  <a:schemeClr val="accent3">
                    <a:tint val="100000"/>
                    <a:shade val="100000"/>
                    <a:satMod val="130000"/>
                    <a:alpha val="63000"/>
                  </a:schemeClr>
                </a:gs>
                <a:gs pos="100000">
                  <a:schemeClr val="accent3">
                    <a:tint val="50000"/>
                    <a:shade val="100000"/>
                    <a:satMod val="350000"/>
                    <a:alpha val="63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5" name="TextBox 124"/>
            <p:cNvSpPr txBox="1"/>
            <p:nvPr/>
          </p:nvSpPr>
          <p:spPr>
            <a:xfrm>
              <a:off x="2427060" y="3977888"/>
              <a:ext cx="2787943" cy="276999"/>
            </a:xfrm>
            <a:prstGeom prst="rect">
              <a:avLst/>
            </a:prstGeom>
            <a:noFill/>
          </p:spPr>
          <p:txBody>
            <a:bodyPr wrap="none" rtlCol="0">
              <a:spAutoFit/>
            </a:bodyPr>
            <a:lstStyle/>
            <a:p>
              <a:r>
                <a:rPr lang="en-US" sz="1200" dirty="0" smtClean="0">
                  <a:solidFill>
                    <a:srgbClr val="000000"/>
                  </a:solidFill>
                </a:rPr>
                <a:t>M. </a:t>
              </a:r>
              <a:r>
                <a:rPr lang="en-US" sz="1200" dirty="0" err="1" smtClean="0">
                  <a:solidFill>
                    <a:srgbClr val="000000"/>
                  </a:solidFill>
                </a:rPr>
                <a:t>Ungaro</a:t>
              </a:r>
              <a:r>
                <a:rPr lang="en-US" sz="1200" dirty="0" smtClean="0">
                  <a:solidFill>
                    <a:srgbClr val="000000"/>
                  </a:solidFill>
                </a:rPr>
                <a:t> </a:t>
              </a:r>
              <a:r>
                <a:rPr lang="en-US" sz="1200" b="1" dirty="0" smtClean="0">
                  <a:solidFill>
                    <a:srgbClr val="000000"/>
                  </a:solidFill>
                </a:rPr>
                <a:t>Phys.Rev.Lett.97:112003,2006</a:t>
              </a:r>
              <a:endParaRPr lang="en-US" sz="1200" dirty="0">
                <a:solidFill>
                  <a:srgbClr val="000000"/>
                </a:solidFill>
              </a:endParaRPr>
            </a:p>
          </p:txBody>
        </p:sp>
        <p:cxnSp>
          <p:nvCxnSpPr>
            <p:cNvPr id="126" name="Straight Connector 125"/>
            <p:cNvCxnSpPr/>
            <p:nvPr/>
          </p:nvCxnSpPr>
          <p:spPr>
            <a:xfrm>
              <a:off x="1213529" y="4114800"/>
              <a:ext cx="1213531"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126"/>
          <p:cNvGrpSpPr/>
          <p:nvPr/>
        </p:nvGrpSpPr>
        <p:grpSpPr>
          <a:xfrm>
            <a:off x="413364" y="4116388"/>
            <a:ext cx="5050969" cy="1463480"/>
            <a:chOff x="413364" y="4116388"/>
            <a:chExt cx="5050969" cy="1463480"/>
          </a:xfrm>
        </p:grpSpPr>
        <p:sp>
          <p:nvSpPr>
            <p:cNvPr id="128" name="Rectangle 127"/>
            <p:cNvSpPr/>
            <p:nvPr/>
          </p:nvSpPr>
          <p:spPr>
            <a:xfrm>
              <a:off x="413364" y="4116388"/>
              <a:ext cx="1646798" cy="1463480"/>
            </a:xfrm>
            <a:prstGeom prst="rect">
              <a:avLst/>
            </a:prstGeom>
            <a:gradFill flip="none" rotWithShape="1">
              <a:gsLst>
                <a:gs pos="0">
                  <a:schemeClr val="accent2">
                    <a:tint val="100000"/>
                    <a:shade val="100000"/>
                    <a:satMod val="130000"/>
                    <a:alpha val="27000"/>
                  </a:schemeClr>
                </a:gs>
                <a:gs pos="100000">
                  <a:schemeClr val="accent2">
                    <a:tint val="50000"/>
                    <a:shade val="100000"/>
                    <a:satMod val="350000"/>
                    <a:alpha val="27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9" name="TextBox 128"/>
            <p:cNvSpPr txBox="1"/>
            <p:nvPr/>
          </p:nvSpPr>
          <p:spPr>
            <a:xfrm>
              <a:off x="2571143" y="4238459"/>
              <a:ext cx="2893190" cy="461665"/>
            </a:xfrm>
            <a:prstGeom prst="rect">
              <a:avLst/>
            </a:prstGeom>
            <a:noFill/>
          </p:spPr>
          <p:txBody>
            <a:bodyPr wrap="none" rtlCol="0">
              <a:spAutoFit/>
            </a:bodyPr>
            <a:lstStyle/>
            <a:p>
              <a:r>
                <a:rPr lang="en-US" sz="1200" dirty="0" smtClean="0">
                  <a:solidFill>
                    <a:srgbClr val="000000"/>
                  </a:solidFill>
                </a:rPr>
                <a:t>K. Park  </a:t>
              </a:r>
              <a:r>
                <a:rPr lang="en-US" sz="1200" b="1" dirty="0" smtClean="0">
                  <a:solidFill>
                    <a:srgbClr val="000000"/>
                  </a:solidFill>
                </a:rPr>
                <a:t>Phys.Rev.C77:015208,2008</a:t>
              </a:r>
            </a:p>
            <a:p>
              <a:r>
                <a:rPr lang="en-US" sz="1200" dirty="0" smtClean="0">
                  <a:solidFill>
                    <a:srgbClr val="000000"/>
                  </a:solidFill>
                </a:rPr>
                <a:t>I.G. </a:t>
              </a:r>
              <a:r>
                <a:rPr lang="en-US" sz="1200" dirty="0" err="1" smtClean="0">
                  <a:solidFill>
                    <a:srgbClr val="000000"/>
                  </a:solidFill>
                </a:rPr>
                <a:t>Aznauryan</a:t>
              </a:r>
              <a:r>
                <a:rPr lang="en-US" sz="1200" dirty="0" smtClean="0">
                  <a:solidFill>
                    <a:srgbClr val="000000"/>
                  </a:solidFill>
                </a:rPr>
                <a:t>   </a:t>
              </a:r>
              <a:r>
                <a:rPr lang="en-US" sz="1200" b="1" dirty="0" smtClean="0">
                  <a:solidFill>
                    <a:srgbClr val="000000"/>
                  </a:solidFill>
                </a:rPr>
                <a:t>Phys.Rev.C78:045209,2008</a:t>
              </a:r>
              <a:endParaRPr lang="en-US" sz="1200" dirty="0">
                <a:solidFill>
                  <a:srgbClr val="000000"/>
                </a:solidFill>
              </a:endParaRPr>
            </a:p>
          </p:txBody>
        </p:sp>
        <p:cxnSp>
          <p:nvCxnSpPr>
            <p:cNvPr id="130" name="Straight Connector 129"/>
            <p:cNvCxnSpPr/>
            <p:nvPr/>
          </p:nvCxnSpPr>
          <p:spPr>
            <a:xfrm>
              <a:off x="2329668" y="4396920"/>
              <a:ext cx="249792"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413364" y="1759803"/>
            <a:ext cx="8349636" cy="4330885"/>
            <a:chOff x="413364" y="1759803"/>
            <a:chExt cx="8349636" cy="4330885"/>
          </a:xfrm>
        </p:grpSpPr>
        <p:grpSp>
          <p:nvGrpSpPr>
            <p:cNvPr id="71" name="Group 70"/>
            <p:cNvGrpSpPr/>
            <p:nvPr/>
          </p:nvGrpSpPr>
          <p:grpSpPr>
            <a:xfrm>
              <a:off x="413364" y="1759803"/>
              <a:ext cx="8349636" cy="4330885"/>
              <a:chOff x="413364" y="1759803"/>
              <a:chExt cx="8349636" cy="4330885"/>
            </a:xfrm>
          </p:grpSpPr>
          <p:grpSp>
            <p:nvGrpSpPr>
              <p:cNvPr id="17" name="Group 114"/>
              <p:cNvGrpSpPr/>
              <p:nvPr/>
            </p:nvGrpSpPr>
            <p:grpSpPr>
              <a:xfrm>
                <a:off x="5216386" y="1759803"/>
                <a:ext cx="3546614" cy="3592221"/>
                <a:chOff x="4950068" y="1790444"/>
                <a:chExt cx="3546614" cy="3592221"/>
              </a:xfrm>
            </p:grpSpPr>
            <p:sp>
              <p:nvSpPr>
                <p:cNvPr id="116" name="Rectangle 115"/>
                <p:cNvSpPr/>
                <p:nvPr/>
              </p:nvSpPr>
              <p:spPr>
                <a:xfrm>
                  <a:off x="4950068" y="1790444"/>
                  <a:ext cx="3546614" cy="830997"/>
                </a:xfrm>
                <a:prstGeom prst="rect">
                  <a:avLst/>
                </a:prstGeom>
              </p:spPr>
              <p:txBody>
                <a:bodyPr wrap="none">
                  <a:spAutoFit/>
                </a:bodyPr>
                <a:lstStyle/>
                <a:p>
                  <a:r>
                    <a:rPr lang="en-GB" sz="2400" i="1" dirty="0" smtClean="0">
                      <a:solidFill>
                        <a:srgbClr val="000000"/>
                      </a:solidFill>
                      <a:latin typeface="Calibri"/>
                      <a:ea typeface="Luxi Sans" charset="0"/>
                      <a:cs typeface="Calibri"/>
                    </a:rPr>
                    <a:t>Missing:</a:t>
                  </a:r>
                </a:p>
                <a:p>
                  <a:r>
                    <a:rPr lang="en-GB" sz="2400" i="1" dirty="0" smtClean="0">
                      <a:solidFill>
                        <a:srgbClr val="000000"/>
                      </a:solidFill>
                      <a:latin typeface="Symbol" charset="2"/>
                      <a:ea typeface="Luxi Sans" charset="0"/>
                      <a:cs typeface="Luxi Sans" charset="0"/>
                    </a:rPr>
                    <a:t></a:t>
                  </a:r>
                  <a:r>
                    <a:rPr lang="en-GB" sz="2400" i="1" baseline="30000" dirty="0" smtClean="0">
                      <a:solidFill>
                        <a:srgbClr val="000000"/>
                      </a:solidFill>
                      <a:latin typeface="Symbol" charset="2"/>
                      <a:ea typeface="Luxi Sans" charset="0"/>
                      <a:cs typeface="Luxi Sans" charset="0"/>
                    </a:rPr>
                    <a:t>0</a:t>
                  </a:r>
                  <a:r>
                    <a:rPr lang="en-GB" sz="2400" i="1" dirty="0" smtClean="0">
                      <a:solidFill>
                        <a:srgbClr val="000000"/>
                      </a:solidFill>
                      <a:latin typeface="Symbol" charset="2"/>
                      <a:ea typeface="Luxi Sans" charset="0"/>
                      <a:cs typeface="Luxi Sans" charset="0"/>
                    </a:rPr>
                    <a:t> </a:t>
                  </a:r>
                  <a:r>
                    <a:rPr lang="en-GB" sz="2400" i="1" dirty="0" smtClean="0">
                      <a:solidFill>
                        <a:srgbClr val="000000"/>
                      </a:solidFill>
                      <a:latin typeface="Calibri"/>
                      <a:ea typeface="Luxi Sans" charset="0"/>
                      <a:cs typeface="Calibri"/>
                    </a:rPr>
                    <a:t> in the resonance region</a:t>
                  </a:r>
                  <a:endParaRPr lang="en-US" sz="2400" dirty="0">
                    <a:solidFill>
                      <a:srgbClr val="000000"/>
                    </a:solidFill>
                  </a:endParaRPr>
                </a:p>
              </p:txBody>
            </p:sp>
            <p:sp>
              <p:nvSpPr>
                <p:cNvPr id="117" name="TextBox 116"/>
                <p:cNvSpPr txBox="1"/>
                <p:nvPr/>
              </p:nvSpPr>
              <p:spPr>
                <a:xfrm>
                  <a:off x="5437331" y="4182337"/>
                  <a:ext cx="2754551"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 2.0 </a:t>
                  </a:r>
                  <a:r>
                    <a:rPr lang="en-US" sz="2400" dirty="0" err="1" smtClean="0">
                      <a:solidFill>
                        <a:srgbClr val="000000"/>
                      </a:solidFill>
                      <a:sym typeface="Wingdings"/>
                    </a:rPr>
                    <a:t></a:t>
                  </a:r>
                  <a:r>
                    <a:rPr lang="en-US" sz="2400" dirty="0" smtClean="0">
                      <a:solidFill>
                        <a:srgbClr val="000000"/>
                      </a:solidFill>
                      <a:sym typeface="Wingdings"/>
                    </a:rPr>
                    <a:t> 6.5  GeV</a:t>
                  </a:r>
                  <a:r>
                    <a:rPr lang="en-US" sz="2400" baseline="30000" dirty="0" smtClean="0">
                      <a:solidFill>
                        <a:srgbClr val="000000"/>
                      </a:solidFill>
                      <a:sym typeface="Wingdings"/>
                    </a:rPr>
                    <a:t>2</a:t>
                  </a:r>
                </a:p>
                <a:p>
                  <a:r>
                    <a:rPr lang="en-US" sz="2400" dirty="0" smtClean="0">
                      <a:solidFill>
                        <a:srgbClr val="000000"/>
                      </a:solidFill>
                      <a:sym typeface="Wingdings"/>
                    </a:rPr>
                    <a:t>W: 1.1 </a:t>
                  </a:r>
                  <a:r>
                    <a:rPr lang="en-US" sz="2400" dirty="0" err="1" smtClean="0">
                      <a:solidFill>
                        <a:srgbClr val="000000"/>
                      </a:solidFill>
                      <a:sym typeface="Wingdings"/>
                    </a:rPr>
                    <a:t></a:t>
                  </a:r>
                  <a:r>
                    <a:rPr lang="en-US" sz="2400" dirty="0" smtClean="0">
                      <a:solidFill>
                        <a:srgbClr val="000000"/>
                      </a:solidFill>
                      <a:sym typeface="Wingdings"/>
                    </a:rPr>
                    <a:t> 2.0 </a:t>
                  </a:r>
                  <a:r>
                    <a:rPr lang="en-US" sz="2400" dirty="0" err="1" smtClean="0">
                      <a:solidFill>
                        <a:srgbClr val="000000"/>
                      </a:solidFill>
                      <a:sym typeface="Wingdings"/>
                    </a:rPr>
                    <a:t>GeV</a:t>
                  </a:r>
                  <a:endParaRPr lang="en-US" sz="2400" dirty="0" smtClean="0">
                    <a:solidFill>
                      <a:srgbClr val="000000"/>
                    </a:solidFill>
                    <a:sym typeface="Wingdings"/>
                  </a:endParaRPr>
                </a:p>
                <a:p>
                  <a:r>
                    <a:rPr lang="en-US" sz="2400" dirty="0" smtClean="0">
                      <a:solidFill>
                        <a:srgbClr val="000000"/>
                      </a:solidFill>
                      <a:sym typeface="Wingdings"/>
                    </a:rPr>
                    <a:t>~75000 data </a:t>
                  </a:r>
                  <a:r>
                    <a:rPr lang="en-US" sz="2400" dirty="0" smtClean="0">
                      <a:solidFill>
                        <a:srgbClr val="000000"/>
                      </a:solidFill>
                      <a:sym typeface="Wingdings"/>
                    </a:rPr>
                    <a:t>points</a:t>
                  </a:r>
                </a:p>
              </p:txBody>
            </p:sp>
          </p:grpSp>
          <p:sp>
            <p:nvSpPr>
              <p:cNvPr id="136" name="Rectangle 135"/>
              <p:cNvSpPr/>
              <p:nvPr/>
            </p:nvSpPr>
            <p:spPr>
              <a:xfrm>
                <a:off x="413364" y="3941720"/>
                <a:ext cx="1900558" cy="1580124"/>
              </a:xfrm>
              <a:prstGeom prst="rect">
                <a:avLst/>
              </a:prstGeom>
              <a:gradFill flip="none" rotWithShape="1">
                <a:gsLst>
                  <a:gs pos="0">
                    <a:schemeClr val="accent3">
                      <a:tint val="50000"/>
                      <a:satMod val="300000"/>
                      <a:alpha val="56000"/>
                    </a:schemeClr>
                  </a:gs>
                  <a:gs pos="35000">
                    <a:schemeClr val="accent3">
                      <a:tint val="37000"/>
                      <a:satMod val="300000"/>
                      <a:alpha val="56000"/>
                    </a:schemeClr>
                  </a:gs>
                  <a:gs pos="100000">
                    <a:schemeClr val="accent3">
                      <a:tint val="15000"/>
                      <a:satMod val="350000"/>
                      <a:alpha val="56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69"/>
              <p:cNvGrpSpPr/>
              <p:nvPr/>
            </p:nvGrpSpPr>
            <p:grpSpPr>
              <a:xfrm>
                <a:off x="413364" y="2989650"/>
                <a:ext cx="8044836" cy="3101038"/>
                <a:chOff x="413364" y="2989650"/>
                <a:chExt cx="8044836" cy="3101038"/>
              </a:xfrm>
            </p:grpSpPr>
            <p:grpSp>
              <p:nvGrpSpPr>
                <p:cNvPr id="19" name="Group 130"/>
                <p:cNvGrpSpPr/>
                <p:nvPr/>
              </p:nvGrpSpPr>
              <p:grpSpPr>
                <a:xfrm>
                  <a:off x="413364" y="5302869"/>
                  <a:ext cx="3617397" cy="787819"/>
                  <a:chOff x="413364" y="5302869"/>
                  <a:chExt cx="3617397" cy="787819"/>
                </a:xfrm>
              </p:grpSpPr>
              <p:sp>
                <p:nvSpPr>
                  <p:cNvPr id="132" name="Rectangle 131"/>
                  <p:cNvSpPr/>
                  <p:nvPr/>
                </p:nvSpPr>
                <p:spPr>
                  <a:xfrm>
                    <a:off x="413364" y="5674244"/>
                    <a:ext cx="1900558" cy="416444"/>
                  </a:xfrm>
                  <a:prstGeom prst="rect">
                    <a:avLst/>
                  </a:prstGeom>
                  <a:gradFill flip="none" rotWithShape="1">
                    <a:gsLst>
                      <a:gs pos="0">
                        <a:schemeClr val="accent3">
                          <a:tint val="50000"/>
                          <a:satMod val="300000"/>
                          <a:alpha val="56000"/>
                        </a:schemeClr>
                      </a:gs>
                      <a:gs pos="35000">
                        <a:schemeClr val="accent3">
                          <a:tint val="37000"/>
                          <a:satMod val="300000"/>
                          <a:alpha val="56000"/>
                        </a:schemeClr>
                      </a:gs>
                      <a:gs pos="100000">
                        <a:schemeClr val="accent3">
                          <a:tint val="15000"/>
                          <a:satMod val="350000"/>
                          <a:alpha val="56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3" name="TextBox 132"/>
                  <p:cNvSpPr txBox="1"/>
                  <p:nvPr/>
                </p:nvSpPr>
                <p:spPr>
                  <a:xfrm>
                    <a:off x="2491908" y="5302869"/>
                    <a:ext cx="1538853" cy="646331"/>
                  </a:xfrm>
                  <a:prstGeom prst="rect">
                    <a:avLst/>
                  </a:prstGeom>
                  <a:noFill/>
                </p:spPr>
                <p:txBody>
                  <a:bodyPr wrap="none" rtlCol="0">
                    <a:spAutoFit/>
                  </a:bodyPr>
                  <a:lstStyle/>
                  <a:p>
                    <a:r>
                      <a:rPr lang="en-US" sz="1200" dirty="0" smtClean="0">
                        <a:solidFill>
                          <a:srgbClr val="000000"/>
                        </a:solidFill>
                      </a:rPr>
                      <a:t>Maurizio Ungaro</a:t>
                    </a:r>
                  </a:p>
                  <a:p>
                    <a:r>
                      <a:rPr lang="en-US" sz="1200" dirty="0" smtClean="0">
                        <a:solidFill>
                          <a:srgbClr val="000000"/>
                        </a:solidFill>
                      </a:rPr>
                      <a:t>Nick </a:t>
                    </a:r>
                    <a:r>
                      <a:rPr lang="en-US" sz="1200" dirty="0" smtClean="0">
                        <a:solidFill>
                          <a:srgbClr val="000000"/>
                        </a:solidFill>
                      </a:rPr>
                      <a:t>Markov,  </a:t>
                    </a:r>
                    <a:r>
                      <a:rPr lang="en-US" sz="1200" dirty="0" smtClean="0">
                        <a:solidFill>
                          <a:srgbClr val="000000"/>
                        </a:solidFill>
                      </a:rPr>
                      <a:t>UCONN</a:t>
                    </a:r>
                  </a:p>
                  <a:p>
                    <a:r>
                      <a:rPr lang="en-US" sz="1200" dirty="0" smtClean="0">
                        <a:solidFill>
                          <a:srgbClr val="000000"/>
                        </a:solidFill>
                      </a:rPr>
                      <a:t>116000 Data Points</a:t>
                    </a:r>
                    <a:r>
                      <a:rPr lang="en-US" sz="1200" dirty="0" smtClean="0">
                        <a:solidFill>
                          <a:srgbClr val="000000"/>
                        </a:solidFill>
                      </a:rPr>
                      <a:t>    </a:t>
                    </a:r>
                    <a:endParaRPr lang="en-US" sz="1200" dirty="0">
                      <a:solidFill>
                        <a:srgbClr val="000000"/>
                      </a:solidFill>
                    </a:endParaRPr>
                  </a:p>
                </p:txBody>
              </p:sp>
              <p:cxnSp>
                <p:nvCxnSpPr>
                  <p:cNvPr id="134" name="Straight Connector 133"/>
                  <p:cNvCxnSpPr>
                    <a:stCxn id="132" idx="3"/>
                  </p:cNvCxnSpPr>
                  <p:nvPr/>
                </p:nvCxnSpPr>
                <p:spPr>
                  <a:xfrm flipV="1">
                    <a:off x="2313922" y="5521844"/>
                    <a:ext cx="257221" cy="360622"/>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9" name="TextBox 68"/>
                <p:cNvSpPr txBox="1"/>
                <p:nvPr/>
              </p:nvSpPr>
              <p:spPr>
                <a:xfrm>
                  <a:off x="5703649" y="2989650"/>
                  <a:ext cx="2754551"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solidFill>
                        <a:srgbClr val="000000"/>
                      </a:solidFill>
                    </a:rPr>
                    <a:t>Q</a:t>
                  </a:r>
                  <a:r>
                    <a:rPr lang="en-US" sz="2400" baseline="30000" dirty="0" smtClean="0">
                      <a:solidFill>
                        <a:srgbClr val="000000"/>
                      </a:solidFill>
                    </a:rPr>
                    <a:t>2</a:t>
                  </a:r>
                  <a:r>
                    <a:rPr lang="en-US" sz="2400" dirty="0" smtClean="0">
                      <a:solidFill>
                        <a:srgbClr val="000000"/>
                      </a:solidFill>
                    </a:rPr>
                    <a:t>:</a:t>
                  </a:r>
                  <a:r>
                    <a:rPr lang="en-US" sz="2400" dirty="0" smtClean="0">
                      <a:solidFill>
                        <a:srgbClr val="000000"/>
                      </a:solidFill>
                    </a:rPr>
                    <a:t> 0.4 </a:t>
                  </a:r>
                  <a:r>
                    <a:rPr lang="en-US" sz="2400" dirty="0" err="1" smtClean="0">
                      <a:solidFill>
                        <a:srgbClr val="000000"/>
                      </a:solidFill>
                      <a:sym typeface="Wingdings"/>
                    </a:rPr>
                    <a:t></a:t>
                  </a:r>
                  <a:r>
                    <a:rPr lang="en-US" sz="2400" dirty="0" smtClean="0">
                      <a:solidFill>
                        <a:srgbClr val="000000"/>
                      </a:solidFill>
                      <a:sym typeface="Wingdings"/>
                    </a:rPr>
                    <a:t> 1.0  </a:t>
                  </a:r>
                  <a:r>
                    <a:rPr lang="en-US" sz="2400" dirty="0" smtClean="0">
                      <a:solidFill>
                        <a:srgbClr val="000000"/>
                      </a:solidFill>
                      <a:sym typeface="Wingdings"/>
                    </a:rPr>
                    <a:t>GeV</a:t>
                  </a:r>
                  <a:r>
                    <a:rPr lang="en-US" sz="2400" baseline="30000" dirty="0" smtClean="0">
                      <a:solidFill>
                        <a:srgbClr val="000000"/>
                      </a:solidFill>
                      <a:sym typeface="Wingdings"/>
                    </a:rPr>
                    <a:t>2</a:t>
                  </a:r>
                </a:p>
                <a:p>
                  <a:r>
                    <a:rPr lang="en-US" sz="2400" dirty="0" smtClean="0">
                      <a:solidFill>
                        <a:srgbClr val="000000"/>
                      </a:solidFill>
                      <a:sym typeface="Wingdings"/>
                    </a:rPr>
                    <a:t>W: 1.1 </a:t>
                  </a:r>
                  <a:r>
                    <a:rPr lang="en-US" sz="2400" dirty="0" err="1" smtClean="0">
                      <a:solidFill>
                        <a:srgbClr val="000000"/>
                      </a:solidFill>
                      <a:sym typeface="Wingdings"/>
                    </a:rPr>
                    <a:t></a:t>
                  </a:r>
                  <a:r>
                    <a:rPr lang="en-US" sz="2400" dirty="0" smtClean="0">
                      <a:solidFill>
                        <a:srgbClr val="000000"/>
                      </a:solidFill>
                      <a:sym typeface="Wingdings"/>
                    </a:rPr>
                    <a:t> 1.8 </a:t>
                  </a:r>
                  <a:r>
                    <a:rPr lang="en-US" sz="2400" dirty="0" smtClean="0">
                      <a:solidFill>
                        <a:srgbClr val="000000"/>
                      </a:solidFill>
                      <a:sym typeface="Wingdings"/>
                    </a:rPr>
                    <a:t>GeV</a:t>
                  </a:r>
                </a:p>
                <a:p>
                  <a:r>
                    <a:rPr lang="en-US" sz="2400" dirty="0" smtClean="0">
                      <a:solidFill>
                        <a:srgbClr val="000000"/>
                      </a:solidFill>
                      <a:sym typeface="Wingdings"/>
                    </a:rPr>
                    <a:t>~</a:t>
                  </a:r>
                  <a:r>
                    <a:rPr lang="en-US" sz="2400" dirty="0" smtClean="0">
                      <a:solidFill>
                        <a:srgbClr val="000000"/>
                      </a:solidFill>
                      <a:sym typeface="Wingdings"/>
                    </a:rPr>
                    <a:t>40</a:t>
                  </a:r>
                  <a:r>
                    <a:rPr lang="en-US" sz="2400" dirty="0" smtClean="0">
                      <a:solidFill>
                        <a:srgbClr val="000000"/>
                      </a:solidFill>
                      <a:sym typeface="Wingdings"/>
                    </a:rPr>
                    <a:t>000 </a:t>
                  </a:r>
                  <a:r>
                    <a:rPr lang="en-US" sz="2400" dirty="0" smtClean="0">
                      <a:solidFill>
                        <a:srgbClr val="000000"/>
                      </a:solidFill>
                      <a:sym typeface="Wingdings"/>
                    </a:rPr>
                    <a:t>data </a:t>
                  </a:r>
                  <a:r>
                    <a:rPr lang="en-US" sz="2400" dirty="0" smtClean="0">
                      <a:solidFill>
                        <a:srgbClr val="000000"/>
                      </a:solidFill>
                      <a:sym typeface="Wingdings"/>
                    </a:rPr>
                    <a:t>points</a:t>
                  </a:r>
                </a:p>
              </p:txBody>
            </p:sp>
          </p:grpSp>
        </p:grpSp>
        <p:cxnSp>
          <p:nvCxnSpPr>
            <p:cNvPr id="72" name="Straight Connector 71"/>
            <p:cNvCxnSpPr/>
            <p:nvPr/>
          </p:nvCxnSpPr>
          <p:spPr>
            <a:xfrm rot="16200000" flipH="1">
              <a:off x="2257795" y="4969863"/>
              <a:ext cx="502271" cy="163743"/>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par>
                                <p:cTn id="24" presetID="37"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900" decel="100000" fill="hold"/>
                                        <p:tgtEl>
                                          <p:spTgt spid="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
                                        </p:tgtEl>
                                      </p:cBhvr>
                                    </p:animEffect>
                                    <p:anim calcmode="lin" valueType="num">
                                      <p:cBhvr>
                                        <p:cTn id="40" dur="1000"/>
                                        <p:tgtEl>
                                          <p:spTgt spid="2"/>
                                        </p:tgtEl>
                                        <p:attrNameLst>
                                          <p:attrName>ppt_x</p:attrName>
                                        </p:attrNameLst>
                                      </p:cBhvr>
                                      <p:tavLst>
                                        <p:tav tm="0">
                                          <p:val>
                                            <p:strVal val="ppt_x"/>
                                          </p:val>
                                        </p:tav>
                                        <p:tav tm="100000">
                                          <p:val>
                                            <p:strVal val="ppt_x"/>
                                          </p:val>
                                        </p:tav>
                                      </p:tavLst>
                                    </p:anim>
                                    <p:anim calcmode="lin" valueType="num">
                                      <p:cBhvr>
                                        <p:cTn id="41" dur="1000"/>
                                        <p:tgtEl>
                                          <p:spTgt spid="2"/>
                                        </p:tgtEl>
                                        <p:attrNameLst>
                                          <p:attrName>ppt_y</p:attrName>
                                        </p:attrNameLst>
                                      </p:cBhvr>
                                      <p:tavLst>
                                        <p:tav tm="0">
                                          <p:val>
                                            <p:strVal val="ppt_y"/>
                                          </p:val>
                                        </p:tav>
                                        <p:tav tm="100000">
                                          <p:val>
                                            <p:strVal val="ppt_y+.1"/>
                                          </p:val>
                                        </p:tav>
                                      </p:tavLst>
                                    </p:anim>
                                    <p:set>
                                      <p:cBhvr>
                                        <p:cTn id="42" dur="1" fill="hold">
                                          <p:stCondLst>
                                            <p:cond delay="9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anim calcmode="lin" valueType="num">
                                      <p:cBhvr>
                                        <p:cTn id="48" dur="1000" fill="hold"/>
                                        <p:tgtEl>
                                          <p:spTgt spid="76"/>
                                        </p:tgtEl>
                                        <p:attrNameLst>
                                          <p:attrName>ppt_x</p:attrName>
                                        </p:attrNameLst>
                                      </p:cBhvr>
                                      <p:tavLst>
                                        <p:tav tm="0">
                                          <p:val>
                                            <p:strVal val="#ppt_x"/>
                                          </p:val>
                                        </p:tav>
                                        <p:tav tm="100000">
                                          <p:val>
                                            <p:strVal val="#ppt_x"/>
                                          </p:val>
                                        </p:tav>
                                      </p:tavLst>
                                    </p:anim>
                                    <p:anim calcmode="lin" valueType="num">
                                      <p:cBhvr>
                                        <p:cTn id="49" dur="900" decel="100000" fill="hold"/>
                                        <p:tgtEl>
                                          <p:spTgt spid="7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a:xfrm>
            <a:off x="6324600" y="6356350"/>
            <a:ext cx="2133600" cy="365125"/>
          </a:xfrm>
        </p:spPr>
        <p:txBody>
          <a:bodyPr/>
          <a:lstStyle/>
          <a:p>
            <a:fld id="{00C5DC3E-D595-C542-9640-5C392F0E0330}" type="slidenum">
              <a:rPr lang="en-US" smtClean="0"/>
              <a:pPr/>
              <a:t>40</a:t>
            </a:fld>
            <a:endParaRPr lang="en-US"/>
          </a:p>
        </p:txBody>
      </p:sp>
      <p:sp>
        <p:nvSpPr>
          <p:cNvPr id="8"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Summary, Outlook</a:t>
            </a:r>
          </a:p>
        </p:txBody>
      </p:sp>
      <p:graphicFrame>
        <p:nvGraphicFramePr>
          <p:cNvPr id="9" name="Object 4"/>
          <p:cNvGraphicFramePr>
            <a:graphicFrameLocks noChangeAspect="1"/>
          </p:cNvGraphicFramePr>
          <p:nvPr/>
        </p:nvGraphicFramePr>
        <p:xfrm>
          <a:off x="4514850" y="3321050"/>
          <a:ext cx="114300" cy="215900"/>
        </p:xfrm>
        <a:graphic>
          <a:graphicData uri="http://schemas.openxmlformats.org/presentationml/2006/ole">
            <p:oleObj spid="_x0000_s246786" name="Equation" r:id="rId3" imgW="114120" imgH="215640" progId="Equation.3">
              <p:embed/>
            </p:oleObj>
          </a:graphicData>
        </a:graphic>
      </p:graphicFrame>
      <p:grpSp>
        <p:nvGrpSpPr>
          <p:cNvPr id="16" name="Group 15"/>
          <p:cNvGrpSpPr/>
          <p:nvPr/>
        </p:nvGrpSpPr>
        <p:grpSpPr>
          <a:xfrm>
            <a:off x="685800" y="1707435"/>
            <a:ext cx="3886200" cy="3931365"/>
            <a:chOff x="3999920" y="1458421"/>
            <a:chExt cx="4674757" cy="4938822"/>
          </a:xfrm>
        </p:grpSpPr>
        <p:pic>
          <p:nvPicPr>
            <p:cNvPr id="13" name="Picture 12" descr="Picture 16.jpg"/>
            <p:cNvPicPr>
              <a:picLocks noChangeAspect="1"/>
            </p:cNvPicPr>
            <p:nvPr/>
          </p:nvPicPr>
          <p:blipFill>
            <a:blip r:embed="rId4"/>
            <a:stretch>
              <a:fillRect/>
            </a:stretch>
          </p:blipFill>
          <p:spPr>
            <a:xfrm>
              <a:off x="3999920" y="1734019"/>
              <a:ext cx="4674757" cy="4533810"/>
            </a:xfrm>
            <a:prstGeom prst="rect">
              <a:avLst/>
            </a:prstGeom>
          </p:spPr>
        </p:pic>
        <p:sp>
          <p:nvSpPr>
            <p:cNvPr id="15" name="TextBox 14"/>
            <p:cNvSpPr txBox="1"/>
            <p:nvPr/>
          </p:nvSpPr>
          <p:spPr>
            <a:xfrm rot="18551630">
              <a:off x="3931389" y="3539092"/>
              <a:ext cx="4938822" cy="777479"/>
            </a:xfrm>
            <a:prstGeom prst="rect">
              <a:avLst/>
            </a:prstGeom>
            <a:noFill/>
          </p:spPr>
          <p:txBody>
            <a:bodyPr wrap="square" rtlCol="0">
              <a:spAutoFit/>
            </a:bodyPr>
            <a:lstStyle/>
            <a:p>
              <a:r>
                <a:rPr lang="en-US" sz="3600" dirty="0" smtClean="0">
                  <a:solidFill>
                    <a:srgbClr val="008000">
                      <a:alpha val="18000"/>
                    </a:srgbClr>
                  </a:solidFill>
                </a:rPr>
                <a:t>CLAS Preliminary</a:t>
              </a:r>
              <a:endParaRPr lang="en-US" sz="3600" dirty="0">
                <a:solidFill>
                  <a:srgbClr val="008000">
                    <a:alpha val="18000"/>
                  </a:srgbClr>
                </a:solidFill>
              </a:endParaRPr>
            </a:p>
          </p:txBody>
        </p:sp>
      </p:grpSp>
      <p:sp>
        <p:nvSpPr>
          <p:cNvPr id="17" name="TextBox 16"/>
          <p:cNvSpPr txBox="1"/>
          <p:nvPr/>
        </p:nvSpPr>
        <p:spPr>
          <a:xfrm>
            <a:off x="5029200" y="2040791"/>
            <a:ext cx="3657600" cy="3293209"/>
          </a:xfrm>
          <a:prstGeom prst="rect">
            <a:avLst/>
          </a:prstGeom>
          <a:noFill/>
        </p:spPr>
        <p:txBody>
          <a:bodyPr wrap="square" rtlCol="0">
            <a:spAutoFit/>
          </a:bodyPr>
          <a:lstStyle/>
          <a:p>
            <a:r>
              <a:rPr lang="en-US" sz="1600" dirty="0" smtClean="0">
                <a:solidFill>
                  <a:srgbClr val="8B0000"/>
                </a:solidFill>
              </a:rPr>
              <a:t>To do list:</a:t>
            </a:r>
          </a:p>
          <a:p>
            <a:r>
              <a:rPr lang="en-US" sz="1600" dirty="0" smtClean="0">
                <a:solidFill>
                  <a:srgbClr val="8B0000"/>
                </a:solidFill>
              </a:rPr>
              <a:t>JANR, DR, SAID analysis</a:t>
            </a:r>
          </a:p>
          <a:p>
            <a:endParaRPr lang="en-US" sz="1600" dirty="0" smtClean="0">
              <a:solidFill>
                <a:schemeClr val="bg1"/>
              </a:solidFill>
            </a:endParaRPr>
          </a:p>
          <a:p>
            <a:r>
              <a:rPr lang="en-US" sz="1600" dirty="0" smtClean="0">
                <a:solidFill>
                  <a:srgbClr val="1C5310"/>
                </a:solidFill>
              </a:rPr>
              <a:t>Analysis Review</a:t>
            </a:r>
            <a:r>
              <a:rPr lang="en-US" sz="1600" dirty="0" smtClean="0">
                <a:solidFill>
                  <a:srgbClr val="1C5310"/>
                </a:solidFill>
              </a:rPr>
              <a:t>:</a:t>
            </a:r>
          </a:p>
          <a:p>
            <a:r>
              <a:rPr lang="en-US" sz="1600" dirty="0" smtClean="0">
                <a:solidFill>
                  <a:srgbClr val="1C5310"/>
                </a:solidFill>
                <a:latin typeface="Symbol" charset="2"/>
                <a:cs typeface="Symbol" charset="2"/>
              </a:rPr>
              <a:t>p</a:t>
            </a:r>
            <a:r>
              <a:rPr lang="en-US" sz="1600" baseline="30000" dirty="0" smtClean="0">
                <a:solidFill>
                  <a:srgbClr val="1C5310"/>
                </a:solidFill>
              </a:rPr>
              <a:t>0</a:t>
            </a:r>
            <a:r>
              <a:rPr lang="en-US" sz="1600" dirty="0" smtClean="0">
                <a:solidFill>
                  <a:srgbClr val="1C5310"/>
                </a:solidFill>
              </a:rPr>
              <a:t> (by this </a:t>
            </a:r>
            <a:r>
              <a:rPr lang="en-US" sz="1600" dirty="0" smtClean="0">
                <a:solidFill>
                  <a:srgbClr val="1C5310"/>
                </a:solidFill>
              </a:rPr>
              <a:t>summer, both low and high Q</a:t>
            </a:r>
            <a:r>
              <a:rPr lang="en-US" sz="1600" baseline="30000" dirty="0" smtClean="0">
                <a:solidFill>
                  <a:srgbClr val="1C5310"/>
                </a:solidFill>
              </a:rPr>
              <a:t>2</a:t>
            </a:r>
            <a:r>
              <a:rPr lang="en-US" sz="1600" dirty="0" smtClean="0">
                <a:solidFill>
                  <a:srgbClr val="1C5310"/>
                </a:solidFill>
              </a:rPr>
              <a:t>)</a:t>
            </a:r>
          </a:p>
          <a:p>
            <a:endParaRPr lang="en-US" sz="1600" dirty="0" smtClean="0">
              <a:solidFill>
                <a:schemeClr val="bg1"/>
              </a:solidFill>
            </a:endParaRPr>
          </a:p>
          <a:p>
            <a:r>
              <a:rPr lang="en-US" sz="1600" dirty="0" smtClean="0">
                <a:solidFill>
                  <a:schemeClr val="bg1"/>
                </a:solidFill>
              </a:rPr>
              <a:t>Access </a:t>
            </a:r>
            <a:r>
              <a:rPr lang="en-US" sz="1600" dirty="0" smtClean="0">
                <a:solidFill>
                  <a:schemeClr val="bg1"/>
                </a:solidFill>
              </a:rPr>
              <a:t>active degrees of freedom at various distances</a:t>
            </a:r>
          </a:p>
          <a:p>
            <a:endParaRPr lang="en-US" sz="1600" dirty="0" smtClean="0">
              <a:solidFill>
                <a:schemeClr val="bg1"/>
              </a:solidFill>
            </a:endParaRPr>
          </a:p>
          <a:p>
            <a:r>
              <a:rPr lang="en-US" sz="1600" dirty="0" smtClean="0">
                <a:solidFill>
                  <a:schemeClr val="bg1"/>
                </a:solidFill>
              </a:rPr>
              <a:t>Explore the non-perturbative strong interactions responsible for nucleon formation and the origin of quark confinement</a:t>
            </a:r>
          </a:p>
        </p:txBody>
      </p:sp>
      <p:sp>
        <p:nvSpPr>
          <p:cNvPr id="11" name="TextBox 10"/>
          <p:cNvSpPr txBox="1"/>
          <p:nvPr/>
        </p:nvSpPr>
        <p:spPr>
          <a:xfrm>
            <a:off x="481910" y="1066800"/>
            <a:ext cx="8204890" cy="461665"/>
          </a:xfrm>
          <a:prstGeom prst="rect">
            <a:avLst/>
          </a:prstGeom>
          <a:noFill/>
        </p:spPr>
        <p:txBody>
          <a:bodyPr wrap="none" rtlCol="0">
            <a:spAutoFit/>
          </a:bodyPr>
          <a:lstStyle/>
          <a:p>
            <a:r>
              <a:rPr lang="en-US" sz="2400" dirty="0" smtClean="0">
                <a:solidFill>
                  <a:srgbClr val="000090"/>
                </a:solidFill>
              </a:rPr>
              <a:t>116,000 data points to be added spanning Q</a:t>
            </a:r>
            <a:r>
              <a:rPr lang="en-US" sz="2400" baseline="30000" dirty="0" smtClean="0">
                <a:solidFill>
                  <a:srgbClr val="000090"/>
                </a:solidFill>
              </a:rPr>
              <a:t>2</a:t>
            </a:r>
            <a:r>
              <a:rPr lang="en-US" sz="2400" dirty="0" smtClean="0">
                <a:solidFill>
                  <a:srgbClr val="000090"/>
                </a:solidFill>
              </a:rPr>
              <a:t> from 0.4 to 6 GeV</a:t>
            </a:r>
            <a:r>
              <a:rPr lang="en-US" sz="2400" baseline="30000" dirty="0" smtClean="0">
                <a:solidFill>
                  <a:srgbClr val="000090"/>
                </a:solidFill>
              </a:rPr>
              <a:t>2</a:t>
            </a:r>
            <a:r>
              <a:rPr lang="en-US" sz="2400" dirty="0" smtClean="0">
                <a:solidFill>
                  <a:srgbClr val="000090"/>
                </a:solidFill>
              </a:rPr>
              <a:t> </a:t>
            </a:r>
            <a:endParaRPr lang="en-US" sz="2400" dirty="0">
              <a:solidFill>
                <a:srgbClr val="00009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M.Ungaro</a:t>
            </a:r>
            <a:endParaRPr lang="en-US"/>
          </a:p>
        </p:txBody>
      </p:sp>
      <p:sp>
        <p:nvSpPr>
          <p:cNvPr id="3" name="Footer Placeholder 2"/>
          <p:cNvSpPr>
            <a:spLocks noGrp="1"/>
          </p:cNvSpPr>
          <p:nvPr>
            <p:ph type="ftr" sz="quarter" idx="11"/>
          </p:nvPr>
        </p:nvSpPr>
        <p:spPr/>
        <p:txBody>
          <a:bodyPr/>
          <a:lstStyle/>
          <a:p>
            <a:r>
              <a:rPr lang="en-US" smtClean="0"/>
              <a:t>NSTAR, May 17 2011, Jefferson Lab</a:t>
            </a:r>
            <a:endParaRPr lang="en-US" dirty="0"/>
          </a:p>
        </p:txBody>
      </p:sp>
      <p:sp>
        <p:nvSpPr>
          <p:cNvPr id="4" name="Slide Number Placeholder 3"/>
          <p:cNvSpPr>
            <a:spLocks noGrp="1"/>
          </p:cNvSpPr>
          <p:nvPr>
            <p:ph type="sldNum" sz="quarter" idx="12"/>
          </p:nvPr>
        </p:nvSpPr>
        <p:spPr/>
        <p:txBody>
          <a:bodyPr/>
          <a:lstStyle/>
          <a:p>
            <a:fld id="{B745C004-AECF-1B44-BB05-599F8CB84B74}" type="slidenum">
              <a:rPr lang="en-US" smtClean="0"/>
              <a:pPr/>
              <a:t>41</a:t>
            </a:fld>
            <a:endParaRPr lang="en-US"/>
          </a:p>
        </p:txBody>
      </p:sp>
      <p:sp>
        <p:nvSpPr>
          <p:cNvPr id="16" name="Title 1"/>
          <p:cNvSpPr txBox="1">
            <a:spLocks/>
          </p:cNvSpPr>
          <p:nvPr/>
        </p:nvSpPr>
        <p:spPr>
          <a:xfrm>
            <a:off x="457200" y="17395"/>
            <a:ext cx="8229600" cy="85164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a:ea typeface="+mj-ea"/>
                <a:cs typeface="Calibri"/>
              </a:rPr>
              <a:t>LQCD</a:t>
            </a:r>
            <a:endParaRPr kumimoji="0" lang="en-US" sz="3200" b="1" i="0" u="none" strike="noStrike" kern="1200" cap="none" spc="0" normalizeH="0" baseline="-25000" noProof="0" dirty="0">
              <a:ln>
                <a:noFill/>
              </a:ln>
              <a:solidFill>
                <a:schemeClr val="bg1"/>
              </a:solidFill>
              <a:effectLst/>
              <a:uLnTx/>
              <a:uFillTx/>
              <a:latin typeface="Calibri"/>
              <a:ea typeface="+mj-ea"/>
              <a:cs typeface="Calibri"/>
            </a:endParaRPr>
          </a:p>
        </p:txBody>
      </p:sp>
      <p:pic>
        <p:nvPicPr>
          <p:cNvPr id="24" name="Picture 23" descr="Screen shot 2011-05-17 at 5.20.58 AM.png"/>
          <p:cNvPicPr>
            <a:picLocks noChangeAspect="1"/>
          </p:cNvPicPr>
          <p:nvPr/>
        </p:nvPicPr>
        <p:blipFill>
          <a:blip r:embed="rId3"/>
          <a:stretch>
            <a:fillRect/>
          </a:stretch>
        </p:blipFill>
        <p:spPr>
          <a:xfrm>
            <a:off x="304800" y="1295400"/>
            <a:ext cx="8686800" cy="4144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p:cNvSpPr txBox="1"/>
          <p:nvPr/>
        </p:nvSpPr>
        <p:spPr>
          <a:xfrm>
            <a:off x="1909044" y="5650468"/>
            <a:ext cx="1363512" cy="369332"/>
          </a:xfrm>
          <a:prstGeom prst="rect">
            <a:avLst/>
          </a:prstGeom>
          <a:noFill/>
        </p:spPr>
        <p:txBody>
          <a:bodyPr wrap="none" rtlCol="0">
            <a:spAutoFit/>
          </a:bodyPr>
          <a:lstStyle/>
          <a:p>
            <a:r>
              <a:rPr lang="en-US" dirty="0" smtClean="0">
                <a:solidFill>
                  <a:srgbClr val="000000"/>
                </a:solidFill>
              </a:rPr>
              <a:t>C. </a:t>
            </a:r>
            <a:r>
              <a:rPr lang="en-US" dirty="0" err="1" smtClean="0">
                <a:solidFill>
                  <a:srgbClr val="000000"/>
                </a:solidFill>
              </a:rPr>
              <a:t>Alexanrou</a:t>
            </a:r>
            <a:endParaRPr lang="en-US" dirty="0">
              <a:solidFill>
                <a:srgbClr val="000000"/>
              </a:solidFill>
            </a:endParaRPr>
          </a:p>
        </p:txBody>
      </p:sp>
      <p:sp>
        <p:nvSpPr>
          <p:cNvPr id="26" name="TextBox 25"/>
          <p:cNvSpPr txBox="1"/>
          <p:nvPr/>
        </p:nvSpPr>
        <p:spPr>
          <a:xfrm>
            <a:off x="6172200" y="5650468"/>
            <a:ext cx="934420" cy="369332"/>
          </a:xfrm>
          <a:prstGeom prst="rect">
            <a:avLst/>
          </a:prstGeom>
          <a:noFill/>
        </p:spPr>
        <p:txBody>
          <a:bodyPr wrap="none" rtlCol="0">
            <a:spAutoFit/>
          </a:bodyPr>
          <a:lstStyle/>
          <a:p>
            <a:r>
              <a:rPr lang="en-US" dirty="0" smtClean="0">
                <a:solidFill>
                  <a:srgbClr val="000000"/>
                </a:solidFill>
              </a:rPr>
              <a:t>H.W. Lin</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M.Ungaro</a:t>
            </a:r>
            <a:endParaRPr lang="en-US"/>
          </a:p>
        </p:txBody>
      </p:sp>
      <p:sp>
        <p:nvSpPr>
          <p:cNvPr id="3" name="Footer Placeholder 2"/>
          <p:cNvSpPr>
            <a:spLocks noGrp="1"/>
          </p:cNvSpPr>
          <p:nvPr>
            <p:ph type="ftr" sz="quarter" idx="11"/>
          </p:nvPr>
        </p:nvSpPr>
        <p:spPr/>
        <p:txBody>
          <a:bodyPr/>
          <a:lstStyle/>
          <a:p>
            <a:r>
              <a:rPr lang="en-US" smtClean="0"/>
              <a:t>NSTAR, May 17 2011, Jefferson Lab</a:t>
            </a:r>
            <a:endParaRPr lang="en-US" dirty="0"/>
          </a:p>
        </p:txBody>
      </p:sp>
      <p:sp>
        <p:nvSpPr>
          <p:cNvPr id="4" name="Slide Number Placeholder 3"/>
          <p:cNvSpPr>
            <a:spLocks noGrp="1"/>
          </p:cNvSpPr>
          <p:nvPr>
            <p:ph type="sldNum" sz="quarter" idx="12"/>
          </p:nvPr>
        </p:nvSpPr>
        <p:spPr/>
        <p:txBody>
          <a:bodyPr/>
          <a:lstStyle/>
          <a:p>
            <a:fld id="{B745C004-AECF-1B44-BB05-599F8CB84B74}" type="slidenum">
              <a:rPr lang="en-US" smtClean="0"/>
              <a:pPr/>
              <a:t>42</a:t>
            </a:fld>
            <a:endParaRPr lang="en-US"/>
          </a:p>
        </p:txBody>
      </p:sp>
      <p:sp>
        <p:nvSpPr>
          <p:cNvPr id="16" name="Title 1"/>
          <p:cNvSpPr txBox="1">
            <a:spLocks/>
          </p:cNvSpPr>
          <p:nvPr/>
        </p:nvSpPr>
        <p:spPr>
          <a:xfrm>
            <a:off x="457200" y="17395"/>
            <a:ext cx="8229600" cy="85164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a:ea typeface="+mj-ea"/>
                <a:cs typeface="Calibri"/>
              </a:rPr>
              <a:t>DSE</a:t>
            </a:r>
            <a:endParaRPr kumimoji="0" lang="en-US" sz="3200" b="1" i="0" u="none" strike="noStrike" kern="1200" cap="none" spc="0" normalizeH="0" baseline="-25000" noProof="0" dirty="0">
              <a:ln>
                <a:noFill/>
              </a:ln>
              <a:solidFill>
                <a:schemeClr val="bg1"/>
              </a:solidFill>
              <a:effectLst/>
              <a:uLnTx/>
              <a:uFillTx/>
              <a:latin typeface="Calibri"/>
              <a:ea typeface="+mj-ea"/>
              <a:cs typeface="Calibri"/>
            </a:endParaRPr>
          </a:p>
        </p:txBody>
      </p:sp>
      <p:pic>
        <p:nvPicPr>
          <p:cNvPr id="22" name="Picture 21" descr="Picture 4.png"/>
          <p:cNvPicPr>
            <a:picLocks noChangeAspect="1"/>
          </p:cNvPicPr>
          <p:nvPr/>
        </p:nvPicPr>
        <p:blipFill>
          <a:blip r:embed="rId3"/>
          <a:stretch>
            <a:fillRect/>
          </a:stretch>
        </p:blipFill>
        <p:spPr>
          <a:xfrm>
            <a:off x="4445111" y="2209799"/>
            <a:ext cx="4241689" cy="2772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Screen shot 2011-05-17 at 5.29.45 AM.png"/>
          <p:cNvPicPr>
            <a:picLocks noChangeAspect="1"/>
          </p:cNvPicPr>
          <p:nvPr/>
        </p:nvPicPr>
        <p:blipFill>
          <a:blip r:embed="rId4"/>
          <a:stretch>
            <a:fillRect/>
          </a:stretch>
        </p:blipFill>
        <p:spPr>
          <a:xfrm>
            <a:off x="518318" y="2209800"/>
            <a:ext cx="3596482" cy="2772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p:cNvSpPr/>
          <p:nvPr/>
        </p:nvSpPr>
        <p:spPr>
          <a:xfrm>
            <a:off x="1051719" y="1182469"/>
            <a:ext cx="7406481" cy="646331"/>
          </a:xfrm>
          <a:prstGeom prst="rect">
            <a:avLst/>
          </a:prstGeom>
        </p:spPr>
        <p:txBody>
          <a:bodyPr wrap="square">
            <a:spAutoFit/>
          </a:bodyPr>
          <a:lstStyle/>
          <a:p>
            <a:r>
              <a:rPr lang="en-US" dirty="0" smtClean="0">
                <a:solidFill>
                  <a:schemeClr val="bg1"/>
                </a:solidFill>
              </a:rPr>
              <a:t>W</a:t>
            </a:r>
            <a:r>
              <a:rPr lang="en-US" dirty="0" smtClean="0">
                <a:solidFill>
                  <a:schemeClr val="bg1"/>
                </a:solidFill>
              </a:rPr>
              <a:t>e </a:t>
            </a:r>
            <a:r>
              <a:rPr lang="en-US" dirty="0" smtClean="0">
                <a:solidFill>
                  <a:schemeClr val="bg1"/>
                </a:solidFill>
              </a:rPr>
              <a:t>can use high precision measurement of nucleon-resonance transition form factor to chart the momentum evolution of the dressed-quark mass. </a:t>
            </a:r>
            <a:endParaRPr lang="en-US" dirty="0">
              <a:solidFill>
                <a:schemeClr val="bg1"/>
              </a:solidFill>
            </a:endParaRPr>
          </a:p>
        </p:txBody>
      </p:sp>
      <p:grpSp>
        <p:nvGrpSpPr>
          <p:cNvPr id="5" name="Group 29"/>
          <p:cNvGrpSpPr/>
          <p:nvPr/>
        </p:nvGrpSpPr>
        <p:grpSpPr>
          <a:xfrm>
            <a:off x="1051719" y="2362200"/>
            <a:ext cx="1005681" cy="3798332"/>
            <a:chOff x="1051719" y="2362200"/>
            <a:chExt cx="1005681" cy="3798332"/>
          </a:xfrm>
        </p:grpSpPr>
        <p:sp>
          <p:nvSpPr>
            <p:cNvPr id="24" name="Rectangle 23"/>
            <p:cNvSpPr/>
            <p:nvPr/>
          </p:nvSpPr>
          <p:spPr>
            <a:xfrm>
              <a:off x="1295400" y="2362200"/>
              <a:ext cx="762000" cy="2133600"/>
            </a:xfrm>
            <a:prstGeom prst="rect">
              <a:avLst/>
            </a:prstGeom>
            <a:solidFill>
              <a:srgbClr val="C0504D">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051719" y="5791200"/>
              <a:ext cx="900607" cy="369332"/>
            </a:xfrm>
            <a:prstGeom prst="rect">
              <a:avLst/>
            </a:prstGeom>
            <a:noFill/>
          </p:spPr>
          <p:txBody>
            <a:bodyPr wrap="none" rtlCol="0">
              <a:spAutoFit/>
            </a:bodyPr>
            <a:lstStyle/>
            <a:p>
              <a:r>
                <a:rPr lang="en-US" dirty="0" smtClean="0">
                  <a:solidFill>
                    <a:srgbClr val="000000"/>
                  </a:solidFill>
                </a:rPr>
                <a:t>JLAB 12</a:t>
              </a:r>
              <a:endParaRPr lang="en-US" dirty="0">
                <a:solidFill>
                  <a:srgbClr val="000000"/>
                </a:solidFill>
              </a:endParaRPr>
            </a:p>
          </p:txBody>
        </p:sp>
        <p:cxnSp>
          <p:nvCxnSpPr>
            <p:cNvPr id="27" name="Straight Arrow Connector 26"/>
            <p:cNvCxnSpPr/>
            <p:nvPr/>
          </p:nvCxnSpPr>
          <p:spPr>
            <a:xfrm rot="5400000" flipH="1" flipV="1">
              <a:off x="952500" y="5067300"/>
              <a:ext cx="1295400" cy="152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5562600" y="4982361"/>
            <a:ext cx="2509446" cy="369332"/>
          </a:xfrm>
          <a:prstGeom prst="rect">
            <a:avLst/>
          </a:prstGeom>
        </p:spPr>
        <p:txBody>
          <a:bodyPr wrap="none">
            <a:spAutoFit/>
          </a:bodyPr>
          <a:lstStyle/>
          <a:p>
            <a:r>
              <a:rPr lang="en-US" dirty="0" err="1" smtClean="0">
                <a:solidFill>
                  <a:srgbClr val="000000"/>
                </a:solidFill>
              </a:rPr>
              <a:t>Cloet</a:t>
            </a:r>
            <a:r>
              <a:rPr lang="en-US" dirty="0" smtClean="0">
                <a:solidFill>
                  <a:srgbClr val="000000"/>
                </a:solidFill>
              </a:rPr>
              <a:t>, </a:t>
            </a:r>
            <a:r>
              <a:rPr lang="en-US" dirty="0" err="1" smtClean="0">
                <a:solidFill>
                  <a:srgbClr val="000000"/>
                </a:solidFill>
              </a:rPr>
              <a:t>Bentz</a:t>
            </a:r>
            <a:r>
              <a:rPr lang="en-US" dirty="0" smtClean="0">
                <a:solidFill>
                  <a:srgbClr val="000000"/>
                </a:solidFill>
              </a:rPr>
              <a:t> and Thomas</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M.Ungaro</a:t>
            </a:r>
            <a:endParaRPr lang="en-US"/>
          </a:p>
        </p:txBody>
      </p:sp>
      <p:sp>
        <p:nvSpPr>
          <p:cNvPr id="3" name="Footer Placeholder 2"/>
          <p:cNvSpPr>
            <a:spLocks noGrp="1"/>
          </p:cNvSpPr>
          <p:nvPr>
            <p:ph type="ftr" sz="quarter" idx="11"/>
          </p:nvPr>
        </p:nvSpPr>
        <p:spPr/>
        <p:txBody>
          <a:bodyPr/>
          <a:lstStyle/>
          <a:p>
            <a:r>
              <a:rPr lang="en-US" smtClean="0"/>
              <a:t>NSTAR, May 17 2011, Jefferson Lab</a:t>
            </a:r>
            <a:endParaRPr lang="en-US" dirty="0"/>
          </a:p>
        </p:txBody>
      </p:sp>
      <p:sp>
        <p:nvSpPr>
          <p:cNvPr id="4" name="Slide Number Placeholder 3"/>
          <p:cNvSpPr>
            <a:spLocks noGrp="1"/>
          </p:cNvSpPr>
          <p:nvPr>
            <p:ph type="sldNum" sz="quarter" idx="12"/>
          </p:nvPr>
        </p:nvSpPr>
        <p:spPr/>
        <p:txBody>
          <a:bodyPr/>
          <a:lstStyle/>
          <a:p>
            <a:fld id="{B745C004-AECF-1B44-BB05-599F8CB84B74}" type="slidenum">
              <a:rPr lang="en-US" smtClean="0"/>
              <a:pPr/>
              <a:t>43</a:t>
            </a:fld>
            <a:endParaRPr lang="en-US"/>
          </a:p>
        </p:txBody>
      </p:sp>
      <p:sp>
        <p:nvSpPr>
          <p:cNvPr id="5" name="TextBox 4"/>
          <p:cNvSpPr txBox="1"/>
          <p:nvPr/>
        </p:nvSpPr>
        <p:spPr>
          <a:xfrm>
            <a:off x="709730" y="762000"/>
            <a:ext cx="7977070" cy="400110"/>
          </a:xfrm>
          <a:prstGeom prst="rect">
            <a:avLst/>
          </a:prstGeom>
          <a:noFill/>
        </p:spPr>
        <p:txBody>
          <a:bodyPr wrap="square" rtlCol="0">
            <a:spAutoFit/>
          </a:bodyPr>
          <a:lstStyle/>
          <a:p>
            <a:pPr algn="ctr"/>
            <a:r>
              <a:rPr lang="en-US" sz="2000" dirty="0" smtClean="0">
                <a:solidFill>
                  <a:srgbClr val="1F497D"/>
                </a:solidFill>
                <a:latin typeface=""/>
                <a:cs typeface=""/>
              </a:rPr>
              <a:t>Distribution Amplitudes  </a:t>
            </a:r>
            <a:r>
              <a:rPr lang="en-US" sz="2000" dirty="0" err="1" smtClean="0">
                <a:solidFill>
                  <a:srgbClr val="1F497D"/>
                </a:solidFill>
                <a:latin typeface=""/>
                <a:cs typeface=""/>
                <a:sym typeface="Wingdings"/>
              </a:rPr>
              <a:t></a:t>
            </a:r>
            <a:r>
              <a:rPr lang="en-US" sz="2000" dirty="0" err="1" smtClean="0">
                <a:solidFill>
                  <a:srgbClr val="1F497D"/>
                </a:solidFill>
                <a:latin typeface=""/>
                <a:cs typeface=""/>
                <a:sym typeface="Wingdings"/>
              </a:rPr>
              <a:t></a:t>
            </a:r>
            <a:r>
              <a:rPr lang="en-US" sz="2000" dirty="0" smtClean="0">
                <a:solidFill>
                  <a:srgbClr val="1F497D"/>
                </a:solidFill>
                <a:latin typeface=""/>
                <a:cs typeface=""/>
                <a:sym typeface="Wingdings"/>
              </a:rPr>
              <a:t> Form Factors</a:t>
            </a:r>
            <a:endParaRPr lang="en-US" sz="2000" baseline="30000" dirty="0">
              <a:solidFill>
                <a:srgbClr val="1F497D"/>
              </a:solidFill>
              <a:latin typeface=""/>
              <a:cs typeface=""/>
            </a:endParaRPr>
          </a:p>
        </p:txBody>
      </p:sp>
      <p:sp>
        <p:nvSpPr>
          <p:cNvPr id="16" name="Title 1"/>
          <p:cNvSpPr txBox="1">
            <a:spLocks/>
          </p:cNvSpPr>
          <p:nvPr/>
        </p:nvSpPr>
        <p:spPr>
          <a:xfrm>
            <a:off x="457200" y="17395"/>
            <a:ext cx="8229600" cy="85164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a:ea typeface="+mj-ea"/>
                <a:cs typeface="Calibri"/>
              </a:rPr>
              <a:t>LCSR</a:t>
            </a:r>
            <a:endParaRPr kumimoji="0" lang="en-US" sz="3200" b="1" i="0" u="none" strike="noStrike" kern="1200" cap="none" spc="0" normalizeH="0" baseline="-25000" noProof="0" dirty="0">
              <a:ln>
                <a:noFill/>
              </a:ln>
              <a:solidFill>
                <a:schemeClr val="bg1"/>
              </a:solidFill>
              <a:effectLst/>
              <a:uLnTx/>
              <a:uFillTx/>
              <a:latin typeface="Calibri"/>
              <a:ea typeface="+mj-ea"/>
              <a:cs typeface="Calibri"/>
            </a:endParaRPr>
          </a:p>
        </p:txBody>
      </p:sp>
      <p:pic>
        <p:nvPicPr>
          <p:cNvPr id="20" name="Picture 19" descr="Screen shot 2011-05-17 at 5.41.39 AM.png"/>
          <p:cNvPicPr>
            <a:picLocks noChangeAspect="1"/>
          </p:cNvPicPr>
          <p:nvPr/>
        </p:nvPicPr>
        <p:blipFill>
          <a:blip r:embed="rId3"/>
          <a:srcRect l="10382" t="14136" r="3100" b="6699"/>
          <a:stretch>
            <a:fillRect/>
          </a:stretch>
        </p:blipFill>
        <p:spPr>
          <a:xfrm>
            <a:off x="228600" y="1371600"/>
            <a:ext cx="57150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p:cNvSpPr/>
          <p:nvPr/>
        </p:nvSpPr>
        <p:spPr>
          <a:xfrm>
            <a:off x="457200" y="4267200"/>
            <a:ext cx="4572000" cy="1200329"/>
          </a:xfrm>
          <a:prstGeom prst="rect">
            <a:avLst/>
          </a:prstGeom>
        </p:spPr>
        <p:txBody>
          <a:bodyPr>
            <a:spAutoFit/>
          </a:bodyPr>
          <a:lstStyle/>
          <a:p>
            <a:r>
              <a:rPr lang="en-US" dirty="0" smtClean="0">
                <a:solidFill>
                  <a:srgbClr val="000000"/>
                </a:solidFill>
              </a:rPr>
              <a:t>difference </a:t>
            </a:r>
            <a:r>
              <a:rPr lang="en-US" dirty="0" smtClean="0">
                <a:solidFill>
                  <a:srgbClr val="000000"/>
                </a:solidFill>
              </a:rPr>
              <a:t> in  wave  </a:t>
            </a:r>
            <a:r>
              <a:rPr lang="en-US" dirty="0" smtClean="0">
                <a:solidFill>
                  <a:srgbClr val="000000"/>
                </a:solidFill>
              </a:rPr>
              <a:t>functions </a:t>
            </a:r>
            <a:r>
              <a:rPr lang="en-US" dirty="0" smtClean="0">
                <a:solidFill>
                  <a:srgbClr val="000000"/>
                </a:solidFill>
              </a:rPr>
              <a:t> at  origin  of  ground   and  S11(1535)  states  was  observed  for  the  first  </a:t>
            </a:r>
            <a:r>
              <a:rPr lang="en-US" dirty="0" smtClean="0">
                <a:solidFill>
                  <a:srgbClr val="000000"/>
                </a:solidFill>
              </a:rPr>
              <a:t> time </a:t>
            </a:r>
            <a:r>
              <a:rPr lang="en-US" dirty="0" smtClean="0">
                <a:solidFill>
                  <a:srgbClr val="000000"/>
                </a:solidFill>
              </a:rPr>
              <a:t> in  LQCD  </a:t>
            </a:r>
            <a:r>
              <a:rPr lang="en-US" dirty="0" smtClean="0">
                <a:solidFill>
                  <a:srgbClr val="000000"/>
                </a:solidFill>
              </a:rPr>
              <a:t>calculations </a:t>
            </a:r>
            <a:r>
              <a:rPr lang="en-US" dirty="0" smtClean="0">
                <a:solidFill>
                  <a:srgbClr val="000000"/>
                </a:solidFill>
              </a:rPr>
              <a:t> with  </a:t>
            </a:r>
            <a:r>
              <a:rPr lang="en-US" dirty="0" err="1" smtClean="0">
                <a:solidFill>
                  <a:srgbClr val="000000"/>
                </a:solidFill>
              </a:rPr>
              <a:t>pion</a:t>
            </a:r>
            <a:r>
              <a:rPr lang="en-US" dirty="0" smtClean="0">
                <a:solidFill>
                  <a:srgbClr val="000000"/>
                </a:solidFill>
              </a:rPr>
              <a:t>  mass  280  MeV</a:t>
            </a:r>
            <a:endParaRPr lang="en-US" dirty="0">
              <a:solidFill>
                <a:srgbClr val="000000"/>
              </a:solidFill>
            </a:endParaRPr>
          </a:p>
        </p:txBody>
      </p:sp>
      <p:cxnSp>
        <p:nvCxnSpPr>
          <p:cNvPr id="25" name="Straight Arrow Connector 24"/>
          <p:cNvCxnSpPr/>
          <p:nvPr/>
        </p:nvCxnSpPr>
        <p:spPr>
          <a:xfrm rot="5400000" flipH="1" flipV="1">
            <a:off x="2247900" y="3924300"/>
            <a:ext cx="457200" cy="228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26"/>
          <p:cNvGrpSpPr/>
          <p:nvPr/>
        </p:nvGrpSpPr>
        <p:grpSpPr>
          <a:xfrm>
            <a:off x="5334000" y="1981200"/>
            <a:ext cx="3657600" cy="4343400"/>
            <a:chOff x="5334000" y="1981200"/>
            <a:chExt cx="3657600" cy="4343400"/>
          </a:xfrm>
        </p:grpSpPr>
        <p:pic>
          <p:nvPicPr>
            <p:cNvPr id="28" name="Picture 27" descr="Picture 4.png"/>
            <p:cNvPicPr>
              <a:picLocks noChangeAspect="1"/>
            </p:cNvPicPr>
            <p:nvPr/>
          </p:nvPicPr>
          <p:blipFill>
            <a:blip r:embed="rId4"/>
            <a:stretch>
              <a:fillRect/>
            </a:stretch>
          </p:blipFill>
          <p:spPr>
            <a:xfrm>
              <a:off x="5334000" y="3660175"/>
              <a:ext cx="3657600" cy="2664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Bent Arrow 25"/>
            <p:cNvSpPr/>
            <p:nvPr/>
          </p:nvSpPr>
          <p:spPr>
            <a:xfrm rot="5400000">
              <a:off x="6210300" y="2171700"/>
              <a:ext cx="1600200" cy="12192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M.Ungaro</a:t>
            </a:r>
            <a:endParaRPr lang="en-US"/>
          </a:p>
        </p:txBody>
      </p:sp>
      <p:sp>
        <p:nvSpPr>
          <p:cNvPr id="3" name="Footer Placeholder 2"/>
          <p:cNvSpPr>
            <a:spLocks noGrp="1"/>
          </p:cNvSpPr>
          <p:nvPr>
            <p:ph type="ftr" sz="quarter" idx="11"/>
          </p:nvPr>
        </p:nvSpPr>
        <p:spPr/>
        <p:txBody>
          <a:bodyPr/>
          <a:lstStyle/>
          <a:p>
            <a:r>
              <a:rPr lang="en-US" smtClean="0"/>
              <a:t>NSTAR, May 17 2011, Jefferson Lab</a:t>
            </a:r>
            <a:endParaRPr lang="en-US" dirty="0"/>
          </a:p>
        </p:txBody>
      </p:sp>
      <p:sp>
        <p:nvSpPr>
          <p:cNvPr id="4" name="Slide Number Placeholder 3"/>
          <p:cNvSpPr>
            <a:spLocks noGrp="1"/>
          </p:cNvSpPr>
          <p:nvPr>
            <p:ph type="sldNum" sz="quarter" idx="12"/>
          </p:nvPr>
        </p:nvSpPr>
        <p:spPr/>
        <p:txBody>
          <a:bodyPr/>
          <a:lstStyle/>
          <a:p>
            <a:fld id="{B745C004-AECF-1B44-BB05-599F8CB84B74}" type="slidenum">
              <a:rPr lang="en-US" smtClean="0"/>
              <a:pPr/>
              <a:t>44</a:t>
            </a:fld>
            <a:endParaRPr lang="en-US"/>
          </a:p>
        </p:txBody>
      </p:sp>
      <p:sp>
        <p:nvSpPr>
          <p:cNvPr id="16" name="Title 1"/>
          <p:cNvSpPr txBox="1">
            <a:spLocks/>
          </p:cNvSpPr>
          <p:nvPr/>
        </p:nvSpPr>
        <p:spPr>
          <a:xfrm>
            <a:off x="457200" y="17395"/>
            <a:ext cx="8229600" cy="85164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Calibri"/>
                <a:ea typeface="+mj-ea"/>
                <a:cs typeface="Calibri"/>
              </a:rPr>
              <a:t>GPD, TPE</a:t>
            </a:r>
            <a:endParaRPr kumimoji="0" lang="en-US" sz="3200" b="1" i="0" u="none" strike="noStrike" kern="1200" cap="none" spc="0" normalizeH="0" baseline="-25000" noProof="0" dirty="0">
              <a:ln>
                <a:noFill/>
              </a:ln>
              <a:solidFill>
                <a:schemeClr val="bg1"/>
              </a:solidFill>
              <a:effectLst/>
              <a:uLnTx/>
              <a:uFillTx/>
              <a:latin typeface="Calibri"/>
              <a:ea typeface="+mj-ea"/>
              <a:cs typeface="Calibri"/>
            </a:endParaRPr>
          </a:p>
        </p:txBody>
      </p:sp>
      <p:sp>
        <p:nvSpPr>
          <p:cNvPr id="12" name="TextBox 11"/>
          <p:cNvSpPr txBox="1"/>
          <p:nvPr/>
        </p:nvSpPr>
        <p:spPr>
          <a:xfrm>
            <a:off x="304800" y="1639669"/>
            <a:ext cx="3886200" cy="646331"/>
          </a:xfrm>
          <a:prstGeom prst="rect">
            <a:avLst/>
          </a:prstGeom>
          <a:noFill/>
        </p:spPr>
        <p:txBody>
          <a:bodyPr wrap="square" rtlCol="0">
            <a:spAutoFit/>
          </a:bodyPr>
          <a:lstStyle/>
          <a:p>
            <a:r>
              <a:rPr lang="en-US" dirty="0" smtClean="0">
                <a:solidFill>
                  <a:srgbClr val="000000"/>
                </a:solidFill>
              </a:rPr>
              <a:t>Large N</a:t>
            </a:r>
            <a:r>
              <a:rPr lang="en-US" baseline="-25000" dirty="0" smtClean="0">
                <a:solidFill>
                  <a:srgbClr val="000000"/>
                </a:solidFill>
              </a:rPr>
              <a:t>C</a:t>
            </a:r>
            <a:r>
              <a:rPr lang="en-US" dirty="0" smtClean="0">
                <a:solidFill>
                  <a:srgbClr val="000000"/>
                </a:solidFill>
              </a:rPr>
              <a:t> limit:  N</a:t>
            </a:r>
            <a:r>
              <a:rPr lang="en-US" dirty="0" smtClean="0">
                <a:solidFill>
                  <a:srgbClr val="000000"/>
                </a:solidFill>
                <a:sym typeface="Wingdings"/>
              </a:rPr>
              <a:t></a:t>
            </a:r>
            <a:r>
              <a:rPr lang="en-US" dirty="0" smtClean="0">
                <a:solidFill>
                  <a:srgbClr val="000000"/>
                </a:solidFill>
                <a:latin typeface="Symbol" charset="2"/>
                <a:cs typeface="Symbol" charset="2"/>
                <a:sym typeface="Wingdings"/>
              </a:rPr>
              <a:t>D</a:t>
            </a:r>
            <a:r>
              <a:rPr lang="en-US" dirty="0" smtClean="0">
                <a:solidFill>
                  <a:srgbClr val="000000"/>
                </a:solidFill>
                <a:latin typeface="Calibri"/>
                <a:cs typeface="Calibri"/>
                <a:sym typeface="Wingdings"/>
              </a:rPr>
              <a:t> GPD H</a:t>
            </a:r>
            <a:r>
              <a:rPr lang="en-US" baseline="-25000" dirty="0" smtClean="0">
                <a:solidFill>
                  <a:srgbClr val="000000"/>
                </a:solidFill>
                <a:latin typeface="Calibri"/>
                <a:cs typeface="Calibri"/>
                <a:sym typeface="Wingdings"/>
              </a:rPr>
              <a:t>M</a:t>
            </a:r>
            <a:r>
              <a:rPr lang="en-US" dirty="0" smtClean="0">
                <a:solidFill>
                  <a:srgbClr val="000000"/>
                </a:solidFill>
                <a:latin typeface="Calibri"/>
                <a:cs typeface="Calibri"/>
                <a:sym typeface="Wingdings"/>
              </a:rPr>
              <a:t> is related to </a:t>
            </a:r>
            <a:r>
              <a:rPr lang="en-US" dirty="0" err="1" smtClean="0">
                <a:solidFill>
                  <a:srgbClr val="000000"/>
                </a:solidFill>
                <a:latin typeface="Calibri"/>
                <a:cs typeface="Calibri"/>
                <a:sym typeface="Wingdings"/>
              </a:rPr>
              <a:t>isovector</a:t>
            </a:r>
            <a:r>
              <a:rPr lang="en-US" dirty="0" smtClean="0">
                <a:solidFill>
                  <a:srgbClr val="000000"/>
                </a:solidFill>
                <a:latin typeface="Calibri"/>
                <a:cs typeface="Calibri"/>
                <a:sym typeface="Wingdings"/>
              </a:rPr>
              <a:t> elastic GPD </a:t>
            </a:r>
            <a:r>
              <a:rPr lang="en-US" dirty="0" err="1" smtClean="0">
                <a:solidFill>
                  <a:srgbClr val="000000"/>
                </a:solidFill>
                <a:latin typeface="Calibri"/>
                <a:cs typeface="Calibri"/>
                <a:sym typeface="Wingdings"/>
              </a:rPr>
              <a:t>E(x,</a:t>
            </a:r>
            <a:r>
              <a:rPr lang="en-US" dirty="0" err="1" smtClean="0">
                <a:solidFill>
                  <a:srgbClr val="000000"/>
                </a:solidFill>
                <a:latin typeface="Symbol" charset="2"/>
                <a:cs typeface="Symbol" charset="2"/>
                <a:sym typeface="Wingdings"/>
              </a:rPr>
              <a:t>x</a:t>
            </a:r>
            <a:r>
              <a:rPr lang="en-US" dirty="0" smtClean="0">
                <a:solidFill>
                  <a:srgbClr val="000000"/>
                </a:solidFill>
                <a:latin typeface="Calibri"/>
                <a:cs typeface="Calibri"/>
                <a:sym typeface="Wingdings"/>
              </a:rPr>
              <a:t>, </a:t>
            </a:r>
            <a:r>
              <a:rPr lang="en-US" dirty="0" err="1" smtClean="0">
                <a:solidFill>
                  <a:srgbClr val="000000"/>
                </a:solidFill>
                <a:latin typeface="Calibri"/>
                <a:cs typeface="Calibri"/>
                <a:sym typeface="Wingdings"/>
              </a:rPr>
              <a:t>t</a:t>
            </a:r>
            <a:r>
              <a:rPr lang="en-US" dirty="0" smtClean="0">
                <a:solidFill>
                  <a:srgbClr val="000000"/>
                </a:solidFill>
                <a:latin typeface="Calibri"/>
                <a:cs typeface="Calibri"/>
                <a:sym typeface="Wingdings"/>
              </a:rPr>
              <a:t>)</a:t>
            </a:r>
            <a:endParaRPr lang="en-US" baseline="-25000" dirty="0">
              <a:solidFill>
                <a:srgbClr val="000000"/>
              </a:solidFill>
              <a:latin typeface="Symbol" charset="2"/>
              <a:cs typeface="Symbol" charset="2"/>
            </a:endParaRPr>
          </a:p>
        </p:txBody>
      </p:sp>
      <p:pic>
        <p:nvPicPr>
          <p:cNvPr id="18" name="Picture 2"/>
          <p:cNvPicPr>
            <a:picLocks noChangeAspect="1" noChangeArrowheads="1"/>
          </p:cNvPicPr>
          <p:nvPr/>
        </p:nvPicPr>
        <p:blipFill>
          <a:blip r:embed="rId3"/>
          <a:srcRect/>
          <a:stretch>
            <a:fillRect/>
          </a:stretch>
        </p:blipFill>
        <p:spPr bwMode="auto">
          <a:xfrm>
            <a:off x="457200" y="2667000"/>
            <a:ext cx="3494675" cy="3354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Screen shot 2011-05-17 at 6.06.24 AM.png"/>
          <p:cNvPicPr>
            <a:picLocks noChangeAspect="1"/>
          </p:cNvPicPr>
          <p:nvPr/>
        </p:nvPicPr>
        <p:blipFill>
          <a:blip r:embed="rId4"/>
          <a:srcRect l="3279"/>
          <a:stretch>
            <a:fillRect/>
          </a:stretch>
        </p:blipFill>
        <p:spPr>
          <a:xfrm>
            <a:off x="4495800" y="2631915"/>
            <a:ext cx="4495800" cy="3389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p:cNvSpPr/>
          <p:nvPr/>
        </p:nvSpPr>
        <p:spPr>
          <a:xfrm>
            <a:off x="4571999" y="1639669"/>
            <a:ext cx="4161904" cy="369332"/>
          </a:xfrm>
          <a:prstGeom prst="rect">
            <a:avLst/>
          </a:prstGeom>
        </p:spPr>
        <p:txBody>
          <a:bodyPr wrap="none">
            <a:spAutoFit/>
          </a:bodyPr>
          <a:lstStyle/>
          <a:p>
            <a:r>
              <a:rPr lang="en-US" dirty="0" smtClean="0">
                <a:solidFill>
                  <a:srgbClr val="000000"/>
                </a:solidFill>
              </a:rPr>
              <a:t>2γ corrections for the same values of RS </a:t>
            </a:r>
            <a:r>
              <a:rPr lang="en-US" dirty="0" smtClean="0">
                <a:solidFill>
                  <a:srgbClr val="000000"/>
                </a:solidFill>
              </a:rPr>
              <a:t>M</a:t>
            </a:r>
            <a:endParaRPr lang="en-US" dirty="0">
              <a:solidFill>
                <a:srgbClr val="000000"/>
              </a:solidFill>
            </a:endParaRPr>
          </a:p>
        </p:txBody>
      </p:sp>
      <p:sp>
        <p:nvSpPr>
          <p:cNvPr id="23" name="Rectangle 22"/>
          <p:cNvSpPr/>
          <p:nvPr/>
        </p:nvSpPr>
        <p:spPr>
          <a:xfrm>
            <a:off x="4724400" y="1962834"/>
            <a:ext cx="4572000" cy="369332"/>
          </a:xfrm>
          <a:prstGeom prst="rect">
            <a:avLst/>
          </a:prstGeom>
        </p:spPr>
        <p:txBody>
          <a:bodyPr>
            <a:spAutoFit/>
          </a:bodyPr>
          <a:lstStyle/>
          <a:p>
            <a:r>
              <a:rPr lang="en-US" dirty="0" err="1" smtClean="0">
                <a:solidFill>
                  <a:srgbClr val="000000"/>
                </a:solidFill>
                <a:latin typeface="Times-Roman"/>
              </a:rPr>
              <a:t>Pascalutsa</a:t>
            </a:r>
            <a:r>
              <a:rPr lang="en-US" dirty="0" smtClean="0">
                <a:solidFill>
                  <a:srgbClr val="000000"/>
                </a:solidFill>
                <a:latin typeface="Times-Roman"/>
              </a:rPr>
              <a:t>,</a:t>
            </a:r>
            <a:r>
              <a:rPr lang="en-US" sz="800" dirty="0" smtClean="0">
                <a:solidFill>
                  <a:srgbClr val="000000"/>
                </a:solidFill>
                <a:latin typeface="Helvetica"/>
              </a:rPr>
              <a:t> </a:t>
            </a:r>
            <a:r>
              <a:rPr lang="en-US" dirty="0" smtClean="0">
                <a:solidFill>
                  <a:srgbClr val="000000"/>
                </a:solidFill>
                <a:latin typeface="Times-Roman"/>
              </a:rPr>
              <a:t>Carlson,</a:t>
            </a:r>
            <a:r>
              <a:rPr lang="en-US" sz="800" dirty="0" smtClean="0">
                <a:solidFill>
                  <a:srgbClr val="000000"/>
                </a:solidFill>
                <a:latin typeface="Helvetica"/>
              </a:rPr>
              <a:t> </a:t>
            </a:r>
            <a:r>
              <a:rPr lang="en-US" dirty="0" err="1" smtClean="0">
                <a:solidFill>
                  <a:srgbClr val="000000"/>
                </a:solidFill>
                <a:latin typeface="Times-Roman"/>
              </a:rPr>
              <a:t>Vanderhaeghen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1683" y="17395"/>
            <a:ext cx="8663931" cy="851647"/>
          </a:xfrm>
        </p:spPr>
        <p:txBody>
          <a:bodyPr>
            <a:normAutofit/>
          </a:bodyPr>
          <a:lstStyle/>
          <a:p>
            <a:r>
              <a:rPr lang="en-US" dirty="0" smtClean="0"/>
              <a:t>Transverse Charge Densities</a:t>
            </a:r>
            <a:endParaRPr lang="en-US" baseline="-25000" dirty="0">
              <a:latin typeface="Calibri (Headings)"/>
              <a:cs typeface="Calibri (Headings)"/>
            </a:endParaRPr>
          </a:p>
        </p:txBody>
      </p:sp>
      <p:sp>
        <p:nvSpPr>
          <p:cNvPr id="4" name="Rectangle 3"/>
          <p:cNvSpPr/>
          <p:nvPr/>
        </p:nvSpPr>
        <p:spPr>
          <a:xfrm>
            <a:off x="1268959" y="869042"/>
            <a:ext cx="5863840" cy="646331"/>
          </a:xfrm>
          <a:prstGeom prst="rect">
            <a:avLst/>
          </a:prstGeom>
        </p:spPr>
        <p:txBody>
          <a:bodyPr wrap="square">
            <a:spAutoFit/>
          </a:bodyPr>
          <a:lstStyle/>
          <a:p>
            <a:r>
              <a:rPr lang="en-US" dirty="0" smtClean="0">
                <a:solidFill>
                  <a:srgbClr val="000000"/>
                </a:solidFill>
              </a:rPr>
              <a:t>L. </a:t>
            </a:r>
            <a:r>
              <a:rPr lang="en-US" dirty="0" err="1" smtClean="0">
                <a:solidFill>
                  <a:srgbClr val="000000"/>
                </a:solidFill>
              </a:rPr>
              <a:t>Tiator</a:t>
            </a:r>
            <a:r>
              <a:rPr lang="en-US" dirty="0" smtClean="0">
                <a:solidFill>
                  <a:srgbClr val="000000"/>
                </a:solidFill>
              </a:rPr>
              <a:t>, D. </a:t>
            </a:r>
            <a:r>
              <a:rPr lang="en-US" dirty="0" err="1" smtClean="0">
                <a:solidFill>
                  <a:srgbClr val="000000"/>
                </a:solidFill>
              </a:rPr>
              <a:t>Drechsel</a:t>
            </a:r>
            <a:r>
              <a:rPr lang="en-US" dirty="0" smtClean="0">
                <a:solidFill>
                  <a:srgbClr val="000000"/>
                </a:solidFill>
              </a:rPr>
              <a:t>, S.S. </a:t>
            </a:r>
            <a:r>
              <a:rPr lang="en-US" dirty="0" err="1" smtClean="0">
                <a:solidFill>
                  <a:srgbClr val="000000"/>
                </a:solidFill>
              </a:rPr>
              <a:t>Kamalov</a:t>
            </a:r>
            <a:r>
              <a:rPr lang="en-US" dirty="0" smtClean="0">
                <a:solidFill>
                  <a:srgbClr val="000000"/>
                </a:solidFill>
              </a:rPr>
              <a:t>, M. </a:t>
            </a:r>
            <a:r>
              <a:rPr lang="en-US" dirty="0" err="1" smtClean="0">
                <a:solidFill>
                  <a:srgbClr val="000000"/>
                </a:solidFill>
              </a:rPr>
              <a:t>Vanderhaeghen</a:t>
            </a:r>
            <a:r>
              <a:rPr lang="en-US" dirty="0" smtClean="0">
                <a:solidFill>
                  <a:srgbClr val="000000"/>
                </a:solidFill>
              </a:rPr>
              <a:t>  </a:t>
            </a:r>
            <a:endParaRPr lang="en-US" dirty="0" smtClean="0">
              <a:solidFill>
                <a:srgbClr val="000000"/>
              </a:solidFill>
            </a:endParaRPr>
          </a:p>
          <a:p>
            <a:r>
              <a:rPr lang="en-US" dirty="0" smtClean="0">
                <a:solidFill>
                  <a:srgbClr val="000000"/>
                </a:solidFill>
              </a:rPr>
              <a:t>arXiv</a:t>
            </a:r>
            <a:r>
              <a:rPr lang="en-US" dirty="0" smtClean="0">
                <a:solidFill>
                  <a:srgbClr val="000000"/>
                </a:solidFill>
              </a:rPr>
              <a:t>:0909.2335 [</a:t>
            </a:r>
            <a:r>
              <a:rPr lang="en-US" dirty="0" err="1" smtClean="0">
                <a:solidFill>
                  <a:srgbClr val="000000"/>
                </a:solidFill>
              </a:rPr>
              <a:t>nucl-th</a:t>
            </a:r>
            <a:r>
              <a:rPr lang="en-US" dirty="0" smtClean="0">
                <a:solidFill>
                  <a:srgbClr val="000000"/>
                </a:solidFill>
              </a:rPr>
              <a:t>]</a:t>
            </a:r>
            <a:endParaRPr lang="en-US" dirty="0">
              <a:solidFill>
                <a:srgbClr val="000000"/>
              </a:solidFill>
            </a:endParaRPr>
          </a:p>
        </p:txBody>
      </p:sp>
      <p:pic>
        <p:nvPicPr>
          <p:cNvPr id="5" name="Picture 4" descr="Picture 1.png"/>
          <p:cNvPicPr>
            <a:picLocks noChangeAspect="1"/>
          </p:cNvPicPr>
          <p:nvPr/>
        </p:nvPicPr>
        <p:blipFill>
          <a:blip r:embed="rId3"/>
          <a:srcRect r="2122"/>
          <a:stretch>
            <a:fillRect/>
          </a:stretch>
        </p:blipFill>
        <p:spPr>
          <a:xfrm>
            <a:off x="2815614" y="1676400"/>
            <a:ext cx="3044244" cy="1624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274924" y="2367065"/>
            <a:ext cx="1223412" cy="369332"/>
          </a:xfrm>
          <a:prstGeom prst="rect">
            <a:avLst/>
          </a:prstGeom>
          <a:noFill/>
        </p:spPr>
        <p:txBody>
          <a:bodyPr wrap="none" rtlCol="0">
            <a:spAutoFit/>
          </a:bodyPr>
          <a:lstStyle/>
          <a:p>
            <a:r>
              <a:rPr lang="en-US" dirty="0" smtClean="0">
                <a:solidFill>
                  <a:srgbClr val="000000"/>
                </a:solidFill>
              </a:rPr>
              <a:t>N </a:t>
            </a:r>
            <a:r>
              <a:rPr lang="en-US" dirty="0" err="1" smtClean="0">
                <a:solidFill>
                  <a:srgbClr val="000000"/>
                </a:solidFill>
                <a:sym typeface="Wingdings"/>
              </a:rPr>
              <a:t></a:t>
            </a:r>
            <a:r>
              <a:rPr lang="en-US" dirty="0" smtClean="0">
                <a:solidFill>
                  <a:srgbClr val="000000"/>
                </a:solidFill>
                <a:sym typeface="Wingdings"/>
              </a:rPr>
              <a:t> Roper</a:t>
            </a:r>
            <a:endParaRPr lang="en-US" dirty="0">
              <a:solidFill>
                <a:srgbClr val="000000"/>
              </a:solidFill>
            </a:endParaRPr>
          </a:p>
        </p:txBody>
      </p:sp>
      <p:pic>
        <p:nvPicPr>
          <p:cNvPr id="6" name="Picture 5" descr="Picture 2.png"/>
          <p:cNvPicPr>
            <a:picLocks noChangeAspect="1"/>
          </p:cNvPicPr>
          <p:nvPr/>
        </p:nvPicPr>
        <p:blipFill>
          <a:blip r:embed="rId4"/>
          <a:stretch>
            <a:fillRect/>
          </a:stretch>
        </p:blipFill>
        <p:spPr>
          <a:xfrm>
            <a:off x="2808072" y="3381893"/>
            <a:ext cx="3059328" cy="1436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274924" y="4045187"/>
            <a:ext cx="928459" cy="369332"/>
          </a:xfrm>
          <a:prstGeom prst="rect">
            <a:avLst/>
          </a:prstGeom>
          <a:noFill/>
        </p:spPr>
        <p:txBody>
          <a:bodyPr wrap="none" rtlCol="0">
            <a:spAutoFit/>
          </a:bodyPr>
          <a:lstStyle/>
          <a:p>
            <a:r>
              <a:rPr lang="en-US" dirty="0" smtClean="0">
                <a:solidFill>
                  <a:srgbClr val="000000"/>
                </a:solidFill>
              </a:rPr>
              <a:t>N </a:t>
            </a:r>
            <a:r>
              <a:rPr lang="en-US" dirty="0" err="1" smtClean="0">
                <a:solidFill>
                  <a:srgbClr val="000000"/>
                </a:solidFill>
                <a:sym typeface="Wingdings"/>
              </a:rPr>
              <a:t></a:t>
            </a:r>
            <a:r>
              <a:rPr lang="en-US" dirty="0" smtClean="0">
                <a:solidFill>
                  <a:srgbClr val="000000"/>
                </a:solidFill>
                <a:sym typeface="Wingdings"/>
              </a:rPr>
              <a:t> S</a:t>
            </a:r>
            <a:r>
              <a:rPr lang="en-US" baseline="-25000" dirty="0" smtClean="0">
                <a:solidFill>
                  <a:srgbClr val="000000"/>
                </a:solidFill>
                <a:sym typeface="Wingdings"/>
              </a:rPr>
              <a:t>11</a:t>
            </a:r>
            <a:endParaRPr lang="en-US" baseline="-25000" dirty="0">
              <a:solidFill>
                <a:srgbClr val="000000"/>
              </a:solidFill>
            </a:endParaRPr>
          </a:p>
        </p:txBody>
      </p:sp>
      <p:sp>
        <p:nvSpPr>
          <p:cNvPr id="13" name="TextBox 12"/>
          <p:cNvSpPr txBox="1"/>
          <p:nvPr/>
        </p:nvSpPr>
        <p:spPr>
          <a:xfrm>
            <a:off x="6274924" y="5753545"/>
            <a:ext cx="966931" cy="369332"/>
          </a:xfrm>
          <a:prstGeom prst="rect">
            <a:avLst/>
          </a:prstGeom>
          <a:noFill/>
        </p:spPr>
        <p:txBody>
          <a:bodyPr wrap="none" rtlCol="0">
            <a:spAutoFit/>
          </a:bodyPr>
          <a:lstStyle/>
          <a:p>
            <a:r>
              <a:rPr lang="en-US" dirty="0" smtClean="0">
                <a:solidFill>
                  <a:srgbClr val="000000"/>
                </a:solidFill>
              </a:rPr>
              <a:t>N </a:t>
            </a:r>
            <a:r>
              <a:rPr lang="en-US" dirty="0" err="1" smtClean="0">
                <a:solidFill>
                  <a:srgbClr val="000000"/>
                </a:solidFill>
                <a:sym typeface="Wingdings"/>
              </a:rPr>
              <a:t></a:t>
            </a:r>
            <a:r>
              <a:rPr lang="en-US" dirty="0" smtClean="0">
                <a:solidFill>
                  <a:srgbClr val="000000"/>
                </a:solidFill>
                <a:sym typeface="Wingdings"/>
              </a:rPr>
              <a:t> D</a:t>
            </a:r>
            <a:r>
              <a:rPr lang="en-US" baseline="-25000" dirty="0" smtClean="0">
                <a:solidFill>
                  <a:srgbClr val="000000"/>
                </a:solidFill>
                <a:sym typeface="Wingdings"/>
              </a:rPr>
              <a:t>13</a:t>
            </a:r>
            <a:endParaRPr lang="en-US" baseline="-25000" dirty="0">
              <a:solidFill>
                <a:srgbClr val="000000"/>
              </a:solidFill>
            </a:endParaRPr>
          </a:p>
        </p:txBody>
      </p:sp>
      <p:pic>
        <p:nvPicPr>
          <p:cNvPr id="7" name="Picture 6" descr="Picture 3.png"/>
          <p:cNvPicPr>
            <a:picLocks noChangeAspect="1"/>
          </p:cNvPicPr>
          <p:nvPr/>
        </p:nvPicPr>
        <p:blipFill>
          <a:blip r:embed="rId5"/>
          <a:stretch>
            <a:fillRect/>
          </a:stretch>
        </p:blipFill>
        <p:spPr>
          <a:xfrm>
            <a:off x="2819430" y="4894551"/>
            <a:ext cx="3036613" cy="1389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Date Placeholder 11"/>
          <p:cNvSpPr>
            <a:spLocks noGrp="1"/>
          </p:cNvSpPr>
          <p:nvPr>
            <p:ph type="dt" sz="half" idx="10"/>
          </p:nvPr>
        </p:nvSpPr>
        <p:spPr/>
        <p:txBody>
          <a:bodyPr/>
          <a:lstStyle/>
          <a:p>
            <a:r>
              <a:rPr lang="en-US" smtClean="0"/>
              <a:t>M.Ungaro</a:t>
            </a:r>
            <a:endParaRPr lang="en-US"/>
          </a:p>
        </p:txBody>
      </p:sp>
      <p:sp>
        <p:nvSpPr>
          <p:cNvPr id="14" name="Slide Number Placeholder 13"/>
          <p:cNvSpPr>
            <a:spLocks noGrp="1"/>
          </p:cNvSpPr>
          <p:nvPr>
            <p:ph type="sldNum" sz="quarter" idx="12"/>
          </p:nvPr>
        </p:nvSpPr>
        <p:spPr/>
        <p:txBody>
          <a:bodyPr/>
          <a:lstStyle/>
          <a:p>
            <a:fld id="{B745C004-AECF-1B44-BB05-599F8CB84B74}" type="slidenum">
              <a:rPr lang="en-US" smtClean="0"/>
              <a:pPr/>
              <a:t>45</a:t>
            </a:fld>
            <a:endParaRPr lang="en-US"/>
          </a:p>
        </p:txBody>
      </p:sp>
      <p:sp>
        <p:nvSpPr>
          <p:cNvPr id="15" name="Footer Placeholder 14"/>
          <p:cNvSpPr>
            <a:spLocks noGrp="1"/>
          </p:cNvSpPr>
          <p:nvPr>
            <p:ph type="ftr" sz="quarter" idx="11"/>
          </p:nvPr>
        </p:nvSpPr>
        <p:spPr/>
        <p:txBody>
          <a:bodyPr/>
          <a:lstStyle/>
          <a:p>
            <a:r>
              <a:rPr lang="en-US" smtClean="0"/>
              <a:t>NSTAR, May 17 2011, Jefferson Lab</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Experiment Overview</a:t>
            </a:r>
          </a:p>
        </p:txBody>
      </p:sp>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82946" name="Equation" r:id="rId4" imgW="114120" imgH="215640" progId="Equation.3">
              <p:embed/>
            </p:oleObj>
          </a:graphicData>
        </a:graphic>
      </p:graphicFrame>
      <p:grpSp>
        <p:nvGrpSpPr>
          <p:cNvPr id="7" name="Group 25"/>
          <p:cNvGrpSpPr>
            <a:grpSpLocks/>
          </p:cNvGrpSpPr>
          <p:nvPr/>
        </p:nvGrpSpPr>
        <p:grpSpPr bwMode="auto">
          <a:xfrm>
            <a:off x="669104" y="3071118"/>
            <a:ext cx="3829049" cy="3209131"/>
            <a:chOff x="3312" y="2160"/>
            <a:chExt cx="2064" cy="1680"/>
          </a:xfrm>
        </p:grpSpPr>
        <p:sp>
          <p:nvSpPr>
            <p:cNvPr id="8" name="AutoShape 26"/>
            <p:cNvSpPr>
              <a:spLocks noChangeArrowheads="1"/>
            </p:cNvSpPr>
            <p:nvPr/>
          </p:nvSpPr>
          <p:spPr bwMode="auto">
            <a:xfrm>
              <a:off x="3312" y="2160"/>
              <a:ext cx="2064" cy="1680"/>
            </a:xfrm>
            <a:prstGeom prst="roundRect">
              <a:avLst>
                <a:gd name="adj" fmla="val 56"/>
              </a:avLst>
            </a:prstGeom>
            <a:noFill/>
            <a:ln w="9525">
              <a:noFill/>
              <a:round/>
              <a:headEnd/>
              <a:tailEnd/>
            </a:ln>
            <a:effectLst/>
          </p:spPr>
          <p:txBody>
            <a:bodyPr wrap="none" anchor="ctr">
              <a:prstTxWarp prst="textNoShape">
                <a:avLst/>
              </a:prstTxWarp>
            </a:bodyPr>
            <a:lstStyle/>
            <a:p>
              <a:endParaRPr lang="en-US"/>
            </a:p>
          </p:txBody>
        </p:sp>
        <p:sp>
          <p:nvSpPr>
            <p:cNvPr id="9" name="Rectangle 27"/>
            <p:cNvSpPr>
              <a:spLocks noChangeArrowheads="1"/>
            </p:cNvSpPr>
            <p:nvPr/>
          </p:nvSpPr>
          <p:spPr bwMode="auto">
            <a:xfrm>
              <a:off x="3312" y="2160"/>
              <a:ext cx="2064" cy="1680"/>
            </a:xfrm>
            <a:prstGeom prst="rect">
              <a:avLst/>
            </a:prstGeom>
            <a:noFill/>
            <a:ln w="9525">
              <a:solidFill>
                <a:srgbClr val="000000"/>
              </a:solidFill>
              <a:miter lim="800000"/>
              <a:headEnd/>
              <a:tailEnd/>
            </a:ln>
            <a:effectLst/>
          </p:spPr>
          <p:txBody>
            <a:bodyPr wrap="none" anchor="ctr">
              <a:prstTxWarp prst="textNoShape">
                <a:avLst/>
              </a:prstTxWarp>
            </a:bodyPr>
            <a:lstStyle/>
            <a:p>
              <a:endParaRPr lang="en-US"/>
            </a:p>
          </p:txBody>
        </p:sp>
        <p:sp>
          <p:nvSpPr>
            <p:cNvPr id="10" name="Line 28"/>
            <p:cNvSpPr>
              <a:spLocks noChangeShapeType="1"/>
            </p:cNvSpPr>
            <p:nvPr/>
          </p:nvSpPr>
          <p:spPr bwMode="auto">
            <a:xfrm flipV="1">
              <a:off x="3321" y="2171"/>
              <a:ext cx="1171" cy="197"/>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1" name="Line 29"/>
            <p:cNvSpPr>
              <a:spLocks noChangeShapeType="1"/>
            </p:cNvSpPr>
            <p:nvPr/>
          </p:nvSpPr>
          <p:spPr bwMode="auto">
            <a:xfrm>
              <a:off x="3321" y="2367"/>
              <a:ext cx="586" cy="683"/>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2" name="Line 30"/>
            <p:cNvSpPr>
              <a:spLocks noChangeShapeType="1"/>
            </p:cNvSpPr>
            <p:nvPr/>
          </p:nvSpPr>
          <p:spPr bwMode="auto">
            <a:xfrm flipV="1">
              <a:off x="3908" y="2947"/>
              <a:ext cx="582" cy="10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3" name="Line 31"/>
            <p:cNvSpPr>
              <a:spLocks noChangeShapeType="1"/>
            </p:cNvSpPr>
            <p:nvPr/>
          </p:nvSpPr>
          <p:spPr bwMode="auto">
            <a:xfrm flipV="1">
              <a:off x="4490" y="2943"/>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4" name="Line 32"/>
            <p:cNvSpPr>
              <a:spLocks noChangeShapeType="1"/>
            </p:cNvSpPr>
            <p:nvPr/>
          </p:nvSpPr>
          <p:spPr bwMode="auto">
            <a:xfrm flipV="1">
              <a:off x="4531" y="2936"/>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5" name="Line 33"/>
            <p:cNvSpPr>
              <a:spLocks noChangeShapeType="1"/>
            </p:cNvSpPr>
            <p:nvPr/>
          </p:nvSpPr>
          <p:spPr bwMode="auto">
            <a:xfrm flipV="1">
              <a:off x="4572" y="2931"/>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6" name="Line 34"/>
            <p:cNvSpPr>
              <a:spLocks noChangeShapeType="1"/>
            </p:cNvSpPr>
            <p:nvPr/>
          </p:nvSpPr>
          <p:spPr bwMode="auto">
            <a:xfrm flipV="1">
              <a:off x="4614" y="2924"/>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7" name="Line 35"/>
            <p:cNvSpPr>
              <a:spLocks noChangeShapeType="1"/>
            </p:cNvSpPr>
            <p:nvPr/>
          </p:nvSpPr>
          <p:spPr bwMode="auto">
            <a:xfrm flipV="1">
              <a:off x="4656" y="2916"/>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8" name="Line 36"/>
            <p:cNvSpPr>
              <a:spLocks noChangeShapeType="1"/>
            </p:cNvSpPr>
            <p:nvPr/>
          </p:nvSpPr>
          <p:spPr bwMode="auto">
            <a:xfrm flipV="1">
              <a:off x="4699" y="2911"/>
              <a:ext cx="19" cy="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19" name="Line 37"/>
            <p:cNvSpPr>
              <a:spLocks noChangeShapeType="1"/>
            </p:cNvSpPr>
            <p:nvPr/>
          </p:nvSpPr>
          <p:spPr bwMode="auto">
            <a:xfrm flipV="1">
              <a:off x="4739" y="2904"/>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0" name="Line 38"/>
            <p:cNvSpPr>
              <a:spLocks noChangeShapeType="1"/>
            </p:cNvSpPr>
            <p:nvPr/>
          </p:nvSpPr>
          <p:spPr bwMode="auto">
            <a:xfrm flipV="1">
              <a:off x="4781" y="2898"/>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1" name="Line 39"/>
            <p:cNvSpPr>
              <a:spLocks noChangeShapeType="1"/>
            </p:cNvSpPr>
            <p:nvPr/>
          </p:nvSpPr>
          <p:spPr bwMode="auto">
            <a:xfrm flipV="1">
              <a:off x="4824" y="2892"/>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2" name="Line 40"/>
            <p:cNvSpPr>
              <a:spLocks noChangeShapeType="1"/>
            </p:cNvSpPr>
            <p:nvPr/>
          </p:nvSpPr>
          <p:spPr bwMode="auto">
            <a:xfrm flipV="1">
              <a:off x="4863" y="2885"/>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3" name="Line 41"/>
            <p:cNvSpPr>
              <a:spLocks noChangeShapeType="1"/>
            </p:cNvSpPr>
            <p:nvPr/>
          </p:nvSpPr>
          <p:spPr bwMode="auto">
            <a:xfrm flipV="1">
              <a:off x="4905" y="2878"/>
              <a:ext cx="21"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4" name="Line 42"/>
            <p:cNvSpPr>
              <a:spLocks noChangeShapeType="1"/>
            </p:cNvSpPr>
            <p:nvPr/>
          </p:nvSpPr>
          <p:spPr bwMode="auto">
            <a:xfrm flipV="1">
              <a:off x="4948" y="2872"/>
              <a:ext cx="21" cy="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5" name="Line 43"/>
            <p:cNvSpPr>
              <a:spLocks noChangeShapeType="1"/>
            </p:cNvSpPr>
            <p:nvPr/>
          </p:nvSpPr>
          <p:spPr bwMode="auto">
            <a:xfrm flipV="1">
              <a:off x="4990" y="2866"/>
              <a:ext cx="19"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6" name="Line 44"/>
            <p:cNvSpPr>
              <a:spLocks noChangeShapeType="1"/>
            </p:cNvSpPr>
            <p:nvPr/>
          </p:nvSpPr>
          <p:spPr bwMode="auto">
            <a:xfrm flipV="1">
              <a:off x="5030" y="2859"/>
              <a:ext cx="22"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7" name="Line 45"/>
            <p:cNvSpPr>
              <a:spLocks noChangeShapeType="1"/>
            </p:cNvSpPr>
            <p:nvPr/>
          </p:nvSpPr>
          <p:spPr bwMode="auto">
            <a:xfrm>
              <a:off x="5073" y="2856"/>
              <a:ext cx="4" cy="1"/>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8" name="Line 46"/>
            <p:cNvSpPr>
              <a:spLocks noChangeShapeType="1"/>
            </p:cNvSpPr>
            <p:nvPr/>
          </p:nvSpPr>
          <p:spPr bwMode="auto">
            <a:xfrm>
              <a:off x="4492" y="2172"/>
              <a:ext cx="391" cy="469"/>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29" name="Line 47"/>
            <p:cNvSpPr>
              <a:spLocks noChangeShapeType="1"/>
            </p:cNvSpPr>
            <p:nvPr/>
          </p:nvSpPr>
          <p:spPr bwMode="auto">
            <a:xfrm>
              <a:off x="4883" y="2641"/>
              <a:ext cx="13" cy="1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0" name="Line 48"/>
            <p:cNvSpPr>
              <a:spLocks noChangeShapeType="1"/>
            </p:cNvSpPr>
            <p:nvPr/>
          </p:nvSpPr>
          <p:spPr bwMode="auto">
            <a:xfrm>
              <a:off x="4911" y="2673"/>
              <a:ext cx="14"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1" name="Line 49"/>
            <p:cNvSpPr>
              <a:spLocks noChangeShapeType="1"/>
            </p:cNvSpPr>
            <p:nvPr/>
          </p:nvSpPr>
          <p:spPr bwMode="auto">
            <a:xfrm>
              <a:off x="4939" y="2705"/>
              <a:ext cx="13" cy="13"/>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2" name="Line 50"/>
            <p:cNvSpPr>
              <a:spLocks noChangeShapeType="1"/>
            </p:cNvSpPr>
            <p:nvPr/>
          </p:nvSpPr>
          <p:spPr bwMode="auto">
            <a:xfrm>
              <a:off x="4967" y="2735"/>
              <a:ext cx="15"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3" name="Line 51"/>
            <p:cNvSpPr>
              <a:spLocks noChangeShapeType="1"/>
            </p:cNvSpPr>
            <p:nvPr/>
          </p:nvSpPr>
          <p:spPr bwMode="auto">
            <a:xfrm>
              <a:off x="4997" y="2766"/>
              <a:ext cx="14" cy="1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4" name="Line 52"/>
            <p:cNvSpPr>
              <a:spLocks noChangeShapeType="1"/>
            </p:cNvSpPr>
            <p:nvPr/>
          </p:nvSpPr>
          <p:spPr bwMode="auto">
            <a:xfrm>
              <a:off x="5025" y="2798"/>
              <a:ext cx="13"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5" name="Line 53"/>
            <p:cNvSpPr>
              <a:spLocks noChangeShapeType="1"/>
            </p:cNvSpPr>
            <p:nvPr/>
          </p:nvSpPr>
          <p:spPr bwMode="auto">
            <a:xfrm>
              <a:off x="5053" y="2830"/>
              <a:ext cx="14" cy="13"/>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6" name="Line 54"/>
            <p:cNvSpPr>
              <a:spLocks noChangeShapeType="1"/>
            </p:cNvSpPr>
            <p:nvPr/>
          </p:nvSpPr>
          <p:spPr bwMode="auto">
            <a:xfrm flipV="1">
              <a:off x="3908" y="2562"/>
              <a:ext cx="1071" cy="880"/>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7" name="Line 55"/>
            <p:cNvSpPr>
              <a:spLocks noChangeShapeType="1"/>
            </p:cNvSpPr>
            <p:nvPr/>
          </p:nvSpPr>
          <p:spPr bwMode="auto">
            <a:xfrm>
              <a:off x="3908" y="3441"/>
              <a:ext cx="389" cy="392"/>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8" name="Line 56"/>
            <p:cNvSpPr>
              <a:spLocks noChangeShapeType="1"/>
            </p:cNvSpPr>
            <p:nvPr/>
          </p:nvSpPr>
          <p:spPr bwMode="auto">
            <a:xfrm flipV="1">
              <a:off x="4297" y="2953"/>
              <a:ext cx="1074" cy="881"/>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39" name="Line 57"/>
            <p:cNvSpPr>
              <a:spLocks noChangeShapeType="1"/>
            </p:cNvSpPr>
            <p:nvPr/>
          </p:nvSpPr>
          <p:spPr bwMode="auto">
            <a:xfrm>
              <a:off x="4979" y="2563"/>
              <a:ext cx="391" cy="392"/>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40" name="Line 58"/>
            <p:cNvSpPr>
              <a:spLocks noChangeShapeType="1"/>
            </p:cNvSpPr>
            <p:nvPr/>
          </p:nvSpPr>
          <p:spPr bwMode="auto">
            <a:xfrm>
              <a:off x="3517" y="2466"/>
              <a:ext cx="584" cy="1"/>
            </a:xfrm>
            <a:prstGeom prst="line">
              <a:avLst/>
            </a:prstGeom>
            <a:noFill/>
            <a:ln w="15840">
              <a:solidFill>
                <a:srgbClr val="0000FF"/>
              </a:solidFill>
              <a:miter lim="800000"/>
              <a:headEnd/>
              <a:tailEnd/>
            </a:ln>
            <a:effectLst/>
          </p:spPr>
          <p:txBody>
            <a:bodyPr>
              <a:prstTxWarp prst="textNoShape">
                <a:avLst/>
              </a:prstTxWarp>
            </a:bodyPr>
            <a:lstStyle/>
            <a:p>
              <a:endParaRPr lang="en-US"/>
            </a:p>
          </p:txBody>
        </p:sp>
        <p:sp>
          <p:nvSpPr>
            <p:cNvPr id="41" name="Freeform 59"/>
            <p:cNvSpPr>
              <a:spLocks noChangeArrowheads="1"/>
            </p:cNvSpPr>
            <p:nvPr/>
          </p:nvSpPr>
          <p:spPr bwMode="auto">
            <a:xfrm>
              <a:off x="3781" y="2436"/>
              <a:ext cx="59" cy="57"/>
            </a:xfrm>
            <a:custGeom>
              <a:avLst/>
              <a:gdLst/>
              <a:ahLst/>
              <a:cxnLst>
                <a:cxn ang="0">
                  <a:pos x="53" y="27"/>
                </a:cxn>
                <a:cxn ang="0">
                  <a:pos x="0" y="0"/>
                </a:cxn>
                <a:cxn ang="0">
                  <a:pos x="0" y="52"/>
                </a:cxn>
                <a:cxn ang="0">
                  <a:pos x="53" y="27"/>
                </a:cxn>
              </a:cxnLst>
              <a:rect l="0" t="0" r="r" b="b"/>
              <a:pathLst>
                <a:path w="53" h="52">
                  <a:moveTo>
                    <a:pt x="53" y="27"/>
                  </a:moveTo>
                  <a:lnTo>
                    <a:pt x="0" y="0"/>
                  </a:lnTo>
                  <a:lnTo>
                    <a:pt x="0" y="52"/>
                  </a:lnTo>
                  <a:lnTo>
                    <a:pt x="53" y="27"/>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42" name="Line 60"/>
            <p:cNvSpPr>
              <a:spLocks noChangeShapeType="1"/>
            </p:cNvSpPr>
            <p:nvPr/>
          </p:nvSpPr>
          <p:spPr bwMode="auto">
            <a:xfrm flipV="1">
              <a:off x="4101" y="2269"/>
              <a:ext cx="293" cy="197"/>
            </a:xfrm>
            <a:prstGeom prst="line">
              <a:avLst/>
            </a:prstGeom>
            <a:noFill/>
            <a:ln w="15840">
              <a:solidFill>
                <a:srgbClr val="0000FF"/>
              </a:solidFill>
              <a:miter lim="800000"/>
              <a:headEnd/>
              <a:tailEnd/>
            </a:ln>
            <a:effectLst/>
          </p:spPr>
          <p:txBody>
            <a:bodyPr>
              <a:prstTxWarp prst="textNoShape">
                <a:avLst/>
              </a:prstTxWarp>
            </a:bodyPr>
            <a:lstStyle/>
            <a:p>
              <a:endParaRPr lang="en-US"/>
            </a:p>
          </p:txBody>
        </p:sp>
        <p:sp>
          <p:nvSpPr>
            <p:cNvPr id="43" name="Freeform 61"/>
            <p:cNvSpPr>
              <a:spLocks noChangeArrowheads="1"/>
            </p:cNvSpPr>
            <p:nvPr/>
          </p:nvSpPr>
          <p:spPr bwMode="auto">
            <a:xfrm>
              <a:off x="4207" y="2352"/>
              <a:ext cx="65" cy="55"/>
            </a:xfrm>
            <a:custGeom>
              <a:avLst/>
              <a:gdLst/>
              <a:ahLst/>
              <a:cxnLst>
                <a:cxn ang="0">
                  <a:pos x="59" y="0"/>
                </a:cxn>
                <a:cxn ang="0">
                  <a:pos x="0" y="6"/>
                </a:cxn>
                <a:cxn ang="0">
                  <a:pos x="30" y="50"/>
                </a:cxn>
                <a:cxn ang="0">
                  <a:pos x="59" y="0"/>
                </a:cxn>
              </a:cxnLst>
              <a:rect l="0" t="0" r="r" b="b"/>
              <a:pathLst>
                <a:path w="59" h="50">
                  <a:moveTo>
                    <a:pt x="59" y="0"/>
                  </a:moveTo>
                  <a:lnTo>
                    <a:pt x="0" y="6"/>
                  </a:lnTo>
                  <a:lnTo>
                    <a:pt x="30" y="50"/>
                  </a:lnTo>
                  <a:lnTo>
                    <a:pt x="59" y="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44" name="Freeform 62"/>
            <p:cNvSpPr>
              <a:spLocks noChangeArrowheads="1"/>
            </p:cNvSpPr>
            <p:nvPr/>
          </p:nvSpPr>
          <p:spPr bwMode="auto">
            <a:xfrm>
              <a:off x="4077" y="2468"/>
              <a:ext cx="101" cy="100"/>
            </a:xfrm>
            <a:custGeom>
              <a:avLst/>
              <a:gdLst/>
              <a:ahLst/>
              <a:cxnLst>
                <a:cxn ang="0">
                  <a:pos x="24" y="0"/>
                </a:cxn>
                <a:cxn ang="0">
                  <a:pos x="24" y="14"/>
                </a:cxn>
                <a:cxn ang="0">
                  <a:pos x="22" y="17"/>
                </a:cxn>
                <a:cxn ang="0">
                  <a:pos x="21" y="22"/>
                </a:cxn>
                <a:cxn ang="0">
                  <a:pos x="19" y="27"/>
                </a:cxn>
                <a:cxn ang="0">
                  <a:pos x="18" y="30"/>
                </a:cxn>
                <a:cxn ang="0">
                  <a:pos x="16" y="35"/>
                </a:cxn>
                <a:cxn ang="0">
                  <a:pos x="13" y="39"/>
                </a:cxn>
                <a:cxn ang="0">
                  <a:pos x="11" y="44"/>
                </a:cxn>
                <a:cxn ang="0">
                  <a:pos x="10" y="49"/>
                </a:cxn>
                <a:cxn ang="0">
                  <a:pos x="8" y="52"/>
                </a:cxn>
                <a:cxn ang="0">
                  <a:pos x="6" y="57"/>
                </a:cxn>
                <a:cxn ang="0">
                  <a:pos x="5" y="62"/>
                </a:cxn>
                <a:cxn ang="0">
                  <a:pos x="3" y="65"/>
                </a:cxn>
                <a:cxn ang="0">
                  <a:pos x="2" y="70"/>
                </a:cxn>
                <a:cxn ang="0">
                  <a:pos x="0" y="73"/>
                </a:cxn>
                <a:cxn ang="0">
                  <a:pos x="0" y="81"/>
                </a:cxn>
                <a:cxn ang="0">
                  <a:pos x="2" y="84"/>
                </a:cxn>
                <a:cxn ang="0">
                  <a:pos x="3" y="86"/>
                </a:cxn>
                <a:cxn ang="0">
                  <a:pos x="5" y="87"/>
                </a:cxn>
                <a:cxn ang="0">
                  <a:pos x="6" y="89"/>
                </a:cxn>
                <a:cxn ang="0">
                  <a:pos x="8" y="89"/>
                </a:cxn>
                <a:cxn ang="0">
                  <a:pos x="11" y="90"/>
                </a:cxn>
                <a:cxn ang="0">
                  <a:pos x="22" y="90"/>
                </a:cxn>
                <a:cxn ang="0">
                  <a:pos x="27" y="89"/>
                </a:cxn>
                <a:cxn ang="0">
                  <a:pos x="30" y="89"/>
                </a:cxn>
                <a:cxn ang="0">
                  <a:pos x="35" y="87"/>
                </a:cxn>
                <a:cxn ang="0">
                  <a:pos x="40" y="87"/>
                </a:cxn>
                <a:cxn ang="0">
                  <a:pos x="45" y="86"/>
                </a:cxn>
                <a:cxn ang="0">
                  <a:pos x="49" y="84"/>
                </a:cxn>
                <a:cxn ang="0">
                  <a:pos x="54" y="84"/>
                </a:cxn>
                <a:cxn ang="0">
                  <a:pos x="59" y="82"/>
                </a:cxn>
                <a:cxn ang="0">
                  <a:pos x="64" y="82"/>
                </a:cxn>
                <a:cxn ang="0">
                  <a:pos x="68" y="81"/>
                </a:cxn>
                <a:cxn ang="0">
                  <a:pos x="86" y="81"/>
                </a:cxn>
                <a:cxn ang="0">
                  <a:pos x="89" y="82"/>
                </a:cxn>
                <a:cxn ang="0">
                  <a:pos x="91" y="84"/>
                </a:cxn>
                <a:cxn ang="0">
                  <a:pos x="92" y="86"/>
                </a:cxn>
              </a:cxnLst>
              <a:rect l="0" t="0" r="r" b="b"/>
              <a:pathLst>
                <a:path w="92" h="90">
                  <a:moveTo>
                    <a:pt x="24" y="0"/>
                  </a:moveTo>
                  <a:lnTo>
                    <a:pt x="24" y="14"/>
                  </a:lnTo>
                  <a:lnTo>
                    <a:pt x="22" y="17"/>
                  </a:lnTo>
                  <a:lnTo>
                    <a:pt x="21" y="22"/>
                  </a:lnTo>
                  <a:lnTo>
                    <a:pt x="19" y="27"/>
                  </a:lnTo>
                  <a:lnTo>
                    <a:pt x="18" y="30"/>
                  </a:lnTo>
                  <a:lnTo>
                    <a:pt x="16" y="35"/>
                  </a:lnTo>
                  <a:lnTo>
                    <a:pt x="13" y="39"/>
                  </a:lnTo>
                  <a:lnTo>
                    <a:pt x="11" y="44"/>
                  </a:lnTo>
                  <a:lnTo>
                    <a:pt x="10" y="49"/>
                  </a:lnTo>
                  <a:lnTo>
                    <a:pt x="8" y="52"/>
                  </a:lnTo>
                  <a:lnTo>
                    <a:pt x="6" y="57"/>
                  </a:lnTo>
                  <a:lnTo>
                    <a:pt x="5" y="62"/>
                  </a:lnTo>
                  <a:lnTo>
                    <a:pt x="3" y="65"/>
                  </a:lnTo>
                  <a:lnTo>
                    <a:pt x="2" y="70"/>
                  </a:lnTo>
                  <a:lnTo>
                    <a:pt x="0" y="73"/>
                  </a:lnTo>
                  <a:lnTo>
                    <a:pt x="0" y="81"/>
                  </a:lnTo>
                  <a:lnTo>
                    <a:pt x="2" y="84"/>
                  </a:lnTo>
                  <a:lnTo>
                    <a:pt x="3" y="86"/>
                  </a:lnTo>
                  <a:lnTo>
                    <a:pt x="5" y="87"/>
                  </a:lnTo>
                  <a:lnTo>
                    <a:pt x="6" y="89"/>
                  </a:lnTo>
                  <a:lnTo>
                    <a:pt x="8" y="89"/>
                  </a:lnTo>
                  <a:lnTo>
                    <a:pt x="11" y="90"/>
                  </a:lnTo>
                  <a:lnTo>
                    <a:pt x="22" y="90"/>
                  </a:lnTo>
                  <a:lnTo>
                    <a:pt x="27" y="89"/>
                  </a:lnTo>
                  <a:lnTo>
                    <a:pt x="30" y="89"/>
                  </a:lnTo>
                  <a:lnTo>
                    <a:pt x="35" y="87"/>
                  </a:lnTo>
                  <a:lnTo>
                    <a:pt x="40" y="87"/>
                  </a:lnTo>
                  <a:lnTo>
                    <a:pt x="45" y="86"/>
                  </a:lnTo>
                  <a:lnTo>
                    <a:pt x="49" y="84"/>
                  </a:lnTo>
                  <a:lnTo>
                    <a:pt x="54" y="84"/>
                  </a:lnTo>
                  <a:lnTo>
                    <a:pt x="59" y="82"/>
                  </a:lnTo>
                  <a:lnTo>
                    <a:pt x="64" y="82"/>
                  </a:lnTo>
                  <a:lnTo>
                    <a:pt x="68" y="81"/>
                  </a:lnTo>
                  <a:lnTo>
                    <a:pt x="86" y="81"/>
                  </a:lnTo>
                  <a:lnTo>
                    <a:pt x="89" y="82"/>
                  </a:lnTo>
                  <a:lnTo>
                    <a:pt x="91" y="84"/>
                  </a:lnTo>
                  <a:lnTo>
                    <a:pt x="92" y="86"/>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5" name="Freeform 63"/>
            <p:cNvSpPr>
              <a:spLocks noChangeArrowheads="1"/>
            </p:cNvSpPr>
            <p:nvPr/>
          </p:nvSpPr>
          <p:spPr bwMode="auto">
            <a:xfrm>
              <a:off x="4154" y="2563"/>
              <a:ext cx="104" cy="102"/>
            </a:xfrm>
            <a:custGeom>
              <a:avLst/>
              <a:gdLst/>
              <a:ahLst/>
              <a:cxnLst>
                <a:cxn ang="0">
                  <a:pos x="22" y="0"/>
                </a:cxn>
                <a:cxn ang="0">
                  <a:pos x="24" y="1"/>
                </a:cxn>
                <a:cxn ang="0">
                  <a:pos x="26" y="3"/>
                </a:cxn>
                <a:cxn ang="0">
                  <a:pos x="26" y="9"/>
                </a:cxn>
                <a:cxn ang="0">
                  <a:pos x="24" y="12"/>
                </a:cxn>
                <a:cxn ang="0">
                  <a:pos x="24" y="16"/>
                </a:cxn>
                <a:cxn ang="0">
                  <a:pos x="22" y="19"/>
                </a:cxn>
                <a:cxn ang="0">
                  <a:pos x="21" y="23"/>
                </a:cxn>
                <a:cxn ang="0">
                  <a:pos x="19" y="27"/>
                </a:cxn>
                <a:cxn ang="0">
                  <a:pos x="18" y="31"/>
                </a:cxn>
                <a:cxn ang="0">
                  <a:pos x="16" y="36"/>
                </a:cxn>
                <a:cxn ang="0">
                  <a:pos x="14" y="41"/>
                </a:cxn>
                <a:cxn ang="0">
                  <a:pos x="11" y="46"/>
                </a:cxn>
                <a:cxn ang="0">
                  <a:pos x="10" y="51"/>
                </a:cxn>
                <a:cxn ang="0">
                  <a:pos x="8" y="54"/>
                </a:cxn>
                <a:cxn ang="0">
                  <a:pos x="6" y="58"/>
                </a:cxn>
                <a:cxn ang="0">
                  <a:pos x="5" y="63"/>
                </a:cxn>
                <a:cxn ang="0">
                  <a:pos x="3" y="66"/>
                </a:cxn>
                <a:cxn ang="0">
                  <a:pos x="2" y="71"/>
                </a:cxn>
                <a:cxn ang="0">
                  <a:pos x="2" y="74"/>
                </a:cxn>
                <a:cxn ang="0">
                  <a:pos x="0" y="78"/>
                </a:cxn>
                <a:cxn ang="0">
                  <a:pos x="0" y="81"/>
                </a:cxn>
                <a:cxn ang="0">
                  <a:pos x="2" y="82"/>
                </a:cxn>
                <a:cxn ang="0">
                  <a:pos x="2" y="86"/>
                </a:cxn>
                <a:cxn ang="0">
                  <a:pos x="3" y="87"/>
                </a:cxn>
                <a:cxn ang="0">
                  <a:pos x="5" y="89"/>
                </a:cxn>
                <a:cxn ang="0">
                  <a:pos x="6" y="90"/>
                </a:cxn>
                <a:cxn ang="0">
                  <a:pos x="10" y="90"/>
                </a:cxn>
                <a:cxn ang="0">
                  <a:pos x="11" y="92"/>
                </a:cxn>
                <a:cxn ang="0">
                  <a:pos x="22" y="92"/>
                </a:cxn>
                <a:cxn ang="0">
                  <a:pos x="27" y="90"/>
                </a:cxn>
                <a:cxn ang="0">
                  <a:pos x="32" y="90"/>
                </a:cxn>
                <a:cxn ang="0">
                  <a:pos x="37" y="89"/>
                </a:cxn>
                <a:cxn ang="0">
                  <a:pos x="41" y="89"/>
                </a:cxn>
                <a:cxn ang="0">
                  <a:pos x="46" y="87"/>
                </a:cxn>
                <a:cxn ang="0">
                  <a:pos x="51" y="86"/>
                </a:cxn>
                <a:cxn ang="0">
                  <a:pos x="56" y="86"/>
                </a:cxn>
                <a:cxn ang="0">
                  <a:pos x="61" y="84"/>
                </a:cxn>
                <a:cxn ang="0">
                  <a:pos x="65" y="84"/>
                </a:cxn>
                <a:cxn ang="0">
                  <a:pos x="69" y="82"/>
                </a:cxn>
                <a:cxn ang="0">
                  <a:pos x="88" y="82"/>
                </a:cxn>
                <a:cxn ang="0">
                  <a:pos x="89" y="84"/>
                </a:cxn>
                <a:cxn ang="0">
                  <a:pos x="92" y="86"/>
                </a:cxn>
                <a:cxn ang="0">
                  <a:pos x="94" y="87"/>
                </a:cxn>
              </a:cxnLst>
              <a:rect l="0" t="0" r="r" b="b"/>
              <a:pathLst>
                <a:path w="94" h="92">
                  <a:moveTo>
                    <a:pt x="22" y="0"/>
                  </a:moveTo>
                  <a:lnTo>
                    <a:pt x="24" y="1"/>
                  </a:lnTo>
                  <a:lnTo>
                    <a:pt x="26" y="3"/>
                  </a:lnTo>
                  <a:lnTo>
                    <a:pt x="26" y="9"/>
                  </a:lnTo>
                  <a:lnTo>
                    <a:pt x="24" y="12"/>
                  </a:lnTo>
                  <a:lnTo>
                    <a:pt x="24" y="16"/>
                  </a:lnTo>
                  <a:lnTo>
                    <a:pt x="22" y="19"/>
                  </a:lnTo>
                  <a:lnTo>
                    <a:pt x="21" y="23"/>
                  </a:lnTo>
                  <a:lnTo>
                    <a:pt x="19" y="27"/>
                  </a:lnTo>
                  <a:lnTo>
                    <a:pt x="18" y="31"/>
                  </a:lnTo>
                  <a:lnTo>
                    <a:pt x="16" y="36"/>
                  </a:lnTo>
                  <a:lnTo>
                    <a:pt x="14" y="41"/>
                  </a:lnTo>
                  <a:lnTo>
                    <a:pt x="11" y="46"/>
                  </a:lnTo>
                  <a:lnTo>
                    <a:pt x="10" y="51"/>
                  </a:lnTo>
                  <a:lnTo>
                    <a:pt x="8" y="54"/>
                  </a:lnTo>
                  <a:lnTo>
                    <a:pt x="6" y="58"/>
                  </a:lnTo>
                  <a:lnTo>
                    <a:pt x="5" y="63"/>
                  </a:lnTo>
                  <a:lnTo>
                    <a:pt x="3" y="66"/>
                  </a:lnTo>
                  <a:lnTo>
                    <a:pt x="2" y="71"/>
                  </a:lnTo>
                  <a:lnTo>
                    <a:pt x="2" y="74"/>
                  </a:lnTo>
                  <a:lnTo>
                    <a:pt x="0" y="78"/>
                  </a:lnTo>
                  <a:lnTo>
                    <a:pt x="0" y="81"/>
                  </a:lnTo>
                  <a:lnTo>
                    <a:pt x="2" y="82"/>
                  </a:lnTo>
                  <a:lnTo>
                    <a:pt x="2" y="86"/>
                  </a:lnTo>
                  <a:lnTo>
                    <a:pt x="3" y="87"/>
                  </a:lnTo>
                  <a:lnTo>
                    <a:pt x="5" y="89"/>
                  </a:lnTo>
                  <a:lnTo>
                    <a:pt x="6" y="90"/>
                  </a:lnTo>
                  <a:lnTo>
                    <a:pt x="10" y="90"/>
                  </a:lnTo>
                  <a:lnTo>
                    <a:pt x="11" y="92"/>
                  </a:lnTo>
                  <a:lnTo>
                    <a:pt x="22" y="92"/>
                  </a:lnTo>
                  <a:lnTo>
                    <a:pt x="27" y="90"/>
                  </a:lnTo>
                  <a:lnTo>
                    <a:pt x="32" y="90"/>
                  </a:lnTo>
                  <a:lnTo>
                    <a:pt x="37" y="89"/>
                  </a:lnTo>
                  <a:lnTo>
                    <a:pt x="41" y="89"/>
                  </a:lnTo>
                  <a:lnTo>
                    <a:pt x="46" y="87"/>
                  </a:lnTo>
                  <a:lnTo>
                    <a:pt x="51" y="86"/>
                  </a:lnTo>
                  <a:lnTo>
                    <a:pt x="56" y="86"/>
                  </a:lnTo>
                  <a:lnTo>
                    <a:pt x="61" y="84"/>
                  </a:lnTo>
                  <a:lnTo>
                    <a:pt x="65" y="84"/>
                  </a:lnTo>
                  <a:lnTo>
                    <a:pt x="69" y="82"/>
                  </a:lnTo>
                  <a:lnTo>
                    <a:pt x="88" y="82"/>
                  </a:lnTo>
                  <a:lnTo>
                    <a:pt x="89" y="84"/>
                  </a:lnTo>
                  <a:lnTo>
                    <a:pt x="92" y="86"/>
                  </a:lnTo>
                  <a:lnTo>
                    <a:pt x="94" y="87"/>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6" name="Freeform 64"/>
            <p:cNvSpPr>
              <a:spLocks noChangeArrowheads="1"/>
            </p:cNvSpPr>
            <p:nvPr/>
          </p:nvSpPr>
          <p:spPr bwMode="auto">
            <a:xfrm>
              <a:off x="4234" y="2659"/>
              <a:ext cx="102" cy="101"/>
            </a:xfrm>
            <a:custGeom>
              <a:avLst/>
              <a:gdLst/>
              <a:ahLst/>
              <a:cxnLst>
                <a:cxn ang="0">
                  <a:pos x="22" y="0"/>
                </a:cxn>
                <a:cxn ang="0">
                  <a:pos x="22" y="2"/>
                </a:cxn>
                <a:cxn ang="0">
                  <a:pos x="24" y="3"/>
                </a:cxn>
                <a:cxn ang="0">
                  <a:pos x="24" y="13"/>
                </a:cxn>
                <a:cxn ang="0">
                  <a:pos x="22" y="16"/>
                </a:cxn>
                <a:cxn ang="0">
                  <a:pos x="20" y="19"/>
                </a:cxn>
                <a:cxn ang="0">
                  <a:pos x="20" y="24"/>
                </a:cxn>
                <a:cxn ang="0">
                  <a:pos x="19" y="27"/>
                </a:cxn>
                <a:cxn ang="0">
                  <a:pos x="16" y="32"/>
                </a:cxn>
                <a:cxn ang="0">
                  <a:pos x="14" y="37"/>
                </a:cxn>
                <a:cxn ang="0">
                  <a:pos x="12" y="42"/>
                </a:cxn>
                <a:cxn ang="0">
                  <a:pos x="11" y="46"/>
                </a:cxn>
                <a:cxn ang="0">
                  <a:pos x="8" y="49"/>
                </a:cxn>
                <a:cxn ang="0">
                  <a:pos x="6" y="54"/>
                </a:cxn>
                <a:cxn ang="0">
                  <a:pos x="4" y="59"/>
                </a:cxn>
                <a:cxn ang="0">
                  <a:pos x="3" y="64"/>
                </a:cxn>
                <a:cxn ang="0">
                  <a:pos x="1" y="67"/>
                </a:cxn>
                <a:cxn ang="0">
                  <a:pos x="0" y="70"/>
                </a:cxn>
                <a:cxn ang="0">
                  <a:pos x="0" y="86"/>
                </a:cxn>
                <a:cxn ang="0">
                  <a:pos x="1" y="88"/>
                </a:cxn>
                <a:cxn ang="0">
                  <a:pos x="3" y="89"/>
                </a:cxn>
                <a:cxn ang="0">
                  <a:pos x="4" y="91"/>
                </a:cxn>
                <a:cxn ang="0">
                  <a:pos x="8" y="91"/>
                </a:cxn>
                <a:cxn ang="0">
                  <a:pos x="11" y="92"/>
                </a:cxn>
                <a:cxn ang="0">
                  <a:pos x="17" y="92"/>
                </a:cxn>
                <a:cxn ang="0">
                  <a:pos x="22" y="91"/>
                </a:cxn>
                <a:cxn ang="0">
                  <a:pos x="30" y="91"/>
                </a:cxn>
                <a:cxn ang="0">
                  <a:pos x="35" y="89"/>
                </a:cxn>
                <a:cxn ang="0">
                  <a:pos x="40" y="89"/>
                </a:cxn>
                <a:cxn ang="0">
                  <a:pos x="44" y="88"/>
                </a:cxn>
                <a:cxn ang="0">
                  <a:pos x="49" y="86"/>
                </a:cxn>
                <a:cxn ang="0">
                  <a:pos x="54" y="86"/>
                </a:cxn>
                <a:cxn ang="0">
                  <a:pos x="59" y="85"/>
                </a:cxn>
                <a:cxn ang="0">
                  <a:pos x="63" y="85"/>
                </a:cxn>
                <a:cxn ang="0">
                  <a:pos x="68" y="83"/>
                </a:cxn>
                <a:cxn ang="0">
                  <a:pos x="86" y="83"/>
                </a:cxn>
                <a:cxn ang="0">
                  <a:pos x="87" y="85"/>
                </a:cxn>
                <a:cxn ang="0">
                  <a:pos x="90" y="85"/>
                </a:cxn>
                <a:cxn ang="0">
                  <a:pos x="92" y="86"/>
                </a:cxn>
              </a:cxnLst>
              <a:rect l="0" t="0" r="r" b="b"/>
              <a:pathLst>
                <a:path w="92" h="92">
                  <a:moveTo>
                    <a:pt x="22" y="0"/>
                  </a:moveTo>
                  <a:lnTo>
                    <a:pt x="22" y="2"/>
                  </a:lnTo>
                  <a:lnTo>
                    <a:pt x="24" y="3"/>
                  </a:lnTo>
                  <a:lnTo>
                    <a:pt x="24" y="13"/>
                  </a:lnTo>
                  <a:lnTo>
                    <a:pt x="22" y="16"/>
                  </a:lnTo>
                  <a:lnTo>
                    <a:pt x="20" y="19"/>
                  </a:lnTo>
                  <a:lnTo>
                    <a:pt x="20" y="24"/>
                  </a:lnTo>
                  <a:lnTo>
                    <a:pt x="19" y="27"/>
                  </a:lnTo>
                  <a:lnTo>
                    <a:pt x="16" y="32"/>
                  </a:lnTo>
                  <a:lnTo>
                    <a:pt x="14" y="37"/>
                  </a:lnTo>
                  <a:lnTo>
                    <a:pt x="12" y="42"/>
                  </a:lnTo>
                  <a:lnTo>
                    <a:pt x="11" y="46"/>
                  </a:lnTo>
                  <a:lnTo>
                    <a:pt x="8" y="49"/>
                  </a:lnTo>
                  <a:lnTo>
                    <a:pt x="6" y="54"/>
                  </a:lnTo>
                  <a:lnTo>
                    <a:pt x="4" y="59"/>
                  </a:lnTo>
                  <a:lnTo>
                    <a:pt x="3" y="64"/>
                  </a:lnTo>
                  <a:lnTo>
                    <a:pt x="1" y="67"/>
                  </a:lnTo>
                  <a:lnTo>
                    <a:pt x="0" y="70"/>
                  </a:lnTo>
                  <a:lnTo>
                    <a:pt x="0" y="86"/>
                  </a:lnTo>
                  <a:lnTo>
                    <a:pt x="1" y="88"/>
                  </a:lnTo>
                  <a:lnTo>
                    <a:pt x="3" y="89"/>
                  </a:lnTo>
                  <a:lnTo>
                    <a:pt x="4" y="91"/>
                  </a:lnTo>
                  <a:lnTo>
                    <a:pt x="8" y="91"/>
                  </a:lnTo>
                  <a:lnTo>
                    <a:pt x="11" y="92"/>
                  </a:lnTo>
                  <a:lnTo>
                    <a:pt x="17" y="92"/>
                  </a:lnTo>
                  <a:lnTo>
                    <a:pt x="22" y="91"/>
                  </a:lnTo>
                  <a:lnTo>
                    <a:pt x="30" y="91"/>
                  </a:lnTo>
                  <a:lnTo>
                    <a:pt x="35" y="89"/>
                  </a:lnTo>
                  <a:lnTo>
                    <a:pt x="40" y="89"/>
                  </a:lnTo>
                  <a:lnTo>
                    <a:pt x="44" y="88"/>
                  </a:lnTo>
                  <a:lnTo>
                    <a:pt x="49" y="86"/>
                  </a:lnTo>
                  <a:lnTo>
                    <a:pt x="54" y="86"/>
                  </a:lnTo>
                  <a:lnTo>
                    <a:pt x="59" y="85"/>
                  </a:lnTo>
                  <a:lnTo>
                    <a:pt x="63" y="85"/>
                  </a:lnTo>
                  <a:lnTo>
                    <a:pt x="68" y="83"/>
                  </a:lnTo>
                  <a:lnTo>
                    <a:pt x="86" y="83"/>
                  </a:lnTo>
                  <a:lnTo>
                    <a:pt x="87" y="85"/>
                  </a:lnTo>
                  <a:lnTo>
                    <a:pt x="90" y="85"/>
                  </a:lnTo>
                  <a:lnTo>
                    <a:pt x="92" y="86"/>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7" name="Freeform 65"/>
            <p:cNvSpPr>
              <a:spLocks noChangeArrowheads="1"/>
            </p:cNvSpPr>
            <p:nvPr/>
          </p:nvSpPr>
          <p:spPr bwMode="auto">
            <a:xfrm>
              <a:off x="4311" y="2754"/>
              <a:ext cx="101" cy="104"/>
            </a:xfrm>
            <a:custGeom>
              <a:avLst/>
              <a:gdLst/>
              <a:ahLst/>
              <a:cxnLst>
                <a:cxn ang="0">
                  <a:pos x="22" y="0"/>
                </a:cxn>
                <a:cxn ang="0">
                  <a:pos x="24" y="3"/>
                </a:cxn>
                <a:cxn ang="0">
                  <a:pos x="24" y="14"/>
                </a:cxn>
                <a:cxn ang="0">
                  <a:pos x="22" y="18"/>
                </a:cxn>
                <a:cxn ang="0">
                  <a:pos x="22" y="21"/>
                </a:cxn>
                <a:cxn ang="0">
                  <a:pos x="20" y="26"/>
                </a:cxn>
                <a:cxn ang="0">
                  <a:pos x="19" y="29"/>
                </a:cxn>
                <a:cxn ang="0">
                  <a:pos x="17" y="34"/>
                </a:cxn>
                <a:cxn ang="0">
                  <a:pos x="14" y="38"/>
                </a:cxn>
                <a:cxn ang="0">
                  <a:pos x="12" y="43"/>
                </a:cxn>
                <a:cxn ang="0">
                  <a:pos x="11" y="48"/>
                </a:cxn>
                <a:cxn ang="0">
                  <a:pos x="9" y="51"/>
                </a:cxn>
                <a:cxn ang="0">
                  <a:pos x="6" y="56"/>
                </a:cxn>
                <a:cxn ang="0">
                  <a:pos x="5" y="61"/>
                </a:cxn>
                <a:cxn ang="0">
                  <a:pos x="3" y="65"/>
                </a:cxn>
                <a:cxn ang="0">
                  <a:pos x="1" y="69"/>
                </a:cxn>
                <a:cxn ang="0">
                  <a:pos x="1" y="72"/>
                </a:cxn>
                <a:cxn ang="0">
                  <a:pos x="0" y="77"/>
                </a:cxn>
                <a:cxn ang="0">
                  <a:pos x="0" y="84"/>
                </a:cxn>
                <a:cxn ang="0">
                  <a:pos x="1" y="88"/>
                </a:cxn>
                <a:cxn ang="0">
                  <a:pos x="1" y="89"/>
                </a:cxn>
                <a:cxn ang="0">
                  <a:pos x="3" y="91"/>
                </a:cxn>
                <a:cxn ang="0">
                  <a:pos x="6" y="92"/>
                </a:cxn>
                <a:cxn ang="0">
                  <a:pos x="11" y="92"/>
                </a:cxn>
                <a:cxn ang="0">
                  <a:pos x="14" y="94"/>
                </a:cxn>
                <a:cxn ang="0">
                  <a:pos x="17" y="94"/>
                </a:cxn>
                <a:cxn ang="0">
                  <a:pos x="22" y="92"/>
                </a:cxn>
                <a:cxn ang="0">
                  <a:pos x="30" y="92"/>
                </a:cxn>
                <a:cxn ang="0">
                  <a:pos x="35" y="91"/>
                </a:cxn>
                <a:cxn ang="0">
                  <a:pos x="40" y="91"/>
                </a:cxn>
                <a:cxn ang="0">
                  <a:pos x="44" y="89"/>
                </a:cxn>
                <a:cxn ang="0">
                  <a:pos x="49" y="88"/>
                </a:cxn>
                <a:cxn ang="0">
                  <a:pos x="54" y="88"/>
                </a:cxn>
                <a:cxn ang="0">
                  <a:pos x="59" y="86"/>
                </a:cxn>
                <a:cxn ang="0">
                  <a:pos x="63" y="84"/>
                </a:cxn>
                <a:cxn ang="0">
                  <a:pos x="86" y="84"/>
                </a:cxn>
                <a:cxn ang="0">
                  <a:pos x="89" y="86"/>
                </a:cxn>
                <a:cxn ang="0">
                  <a:pos x="90" y="86"/>
                </a:cxn>
                <a:cxn ang="0">
                  <a:pos x="92" y="88"/>
                </a:cxn>
              </a:cxnLst>
              <a:rect l="0" t="0" r="r" b="b"/>
              <a:pathLst>
                <a:path w="92" h="94">
                  <a:moveTo>
                    <a:pt x="22" y="0"/>
                  </a:moveTo>
                  <a:lnTo>
                    <a:pt x="24" y="3"/>
                  </a:lnTo>
                  <a:lnTo>
                    <a:pt x="24" y="14"/>
                  </a:lnTo>
                  <a:lnTo>
                    <a:pt x="22" y="18"/>
                  </a:lnTo>
                  <a:lnTo>
                    <a:pt x="22" y="21"/>
                  </a:lnTo>
                  <a:lnTo>
                    <a:pt x="20" y="26"/>
                  </a:lnTo>
                  <a:lnTo>
                    <a:pt x="19" y="29"/>
                  </a:lnTo>
                  <a:lnTo>
                    <a:pt x="17" y="34"/>
                  </a:lnTo>
                  <a:lnTo>
                    <a:pt x="14" y="38"/>
                  </a:lnTo>
                  <a:lnTo>
                    <a:pt x="12" y="43"/>
                  </a:lnTo>
                  <a:lnTo>
                    <a:pt x="11" y="48"/>
                  </a:lnTo>
                  <a:lnTo>
                    <a:pt x="9" y="51"/>
                  </a:lnTo>
                  <a:lnTo>
                    <a:pt x="6" y="56"/>
                  </a:lnTo>
                  <a:lnTo>
                    <a:pt x="5" y="61"/>
                  </a:lnTo>
                  <a:lnTo>
                    <a:pt x="3" y="65"/>
                  </a:lnTo>
                  <a:lnTo>
                    <a:pt x="1" y="69"/>
                  </a:lnTo>
                  <a:lnTo>
                    <a:pt x="1" y="72"/>
                  </a:lnTo>
                  <a:lnTo>
                    <a:pt x="0" y="77"/>
                  </a:lnTo>
                  <a:lnTo>
                    <a:pt x="0" y="84"/>
                  </a:lnTo>
                  <a:lnTo>
                    <a:pt x="1" y="88"/>
                  </a:lnTo>
                  <a:lnTo>
                    <a:pt x="1" y="89"/>
                  </a:lnTo>
                  <a:lnTo>
                    <a:pt x="3" y="91"/>
                  </a:lnTo>
                  <a:lnTo>
                    <a:pt x="6" y="92"/>
                  </a:lnTo>
                  <a:lnTo>
                    <a:pt x="11" y="92"/>
                  </a:lnTo>
                  <a:lnTo>
                    <a:pt x="14" y="94"/>
                  </a:lnTo>
                  <a:lnTo>
                    <a:pt x="17" y="94"/>
                  </a:lnTo>
                  <a:lnTo>
                    <a:pt x="22" y="92"/>
                  </a:lnTo>
                  <a:lnTo>
                    <a:pt x="30" y="92"/>
                  </a:lnTo>
                  <a:lnTo>
                    <a:pt x="35" y="91"/>
                  </a:lnTo>
                  <a:lnTo>
                    <a:pt x="40" y="91"/>
                  </a:lnTo>
                  <a:lnTo>
                    <a:pt x="44" y="89"/>
                  </a:lnTo>
                  <a:lnTo>
                    <a:pt x="49" y="88"/>
                  </a:lnTo>
                  <a:lnTo>
                    <a:pt x="54" y="88"/>
                  </a:lnTo>
                  <a:lnTo>
                    <a:pt x="59" y="86"/>
                  </a:lnTo>
                  <a:lnTo>
                    <a:pt x="63" y="84"/>
                  </a:lnTo>
                  <a:lnTo>
                    <a:pt x="86" y="84"/>
                  </a:lnTo>
                  <a:lnTo>
                    <a:pt x="89" y="86"/>
                  </a:lnTo>
                  <a:lnTo>
                    <a:pt x="90" y="86"/>
                  </a:lnTo>
                  <a:lnTo>
                    <a:pt x="92" y="88"/>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8" name="Freeform 66"/>
            <p:cNvSpPr>
              <a:spLocks noChangeArrowheads="1"/>
            </p:cNvSpPr>
            <p:nvPr/>
          </p:nvSpPr>
          <p:spPr bwMode="auto">
            <a:xfrm>
              <a:off x="4388" y="2851"/>
              <a:ext cx="102" cy="104"/>
            </a:xfrm>
            <a:custGeom>
              <a:avLst/>
              <a:gdLst/>
              <a:ahLst/>
              <a:cxnLst>
                <a:cxn ang="0">
                  <a:pos x="22" y="0"/>
                </a:cxn>
                <a:cxn ang="0">
                  <a:pos x="24" y="3"/>
                </a:cxn>
                <a:cxn ang="0">
                  <a:pos x="24" y="17"/>
                </a:cxn>
                <a:cxn ang="0">
                  <a:pos x="22" y="20"/>
                </a:cxn>
                <a:cxn ang="0">
                  <a:pos x="20" y="25"/>
                </a:cxn>
                <a:cxn ang="0">
                  <a:pos x="19" y="28"/>
                </a:cxn>
                <a:cxn ang="0">
                  <a:pos x="17" y="33"/>
                </a:cxn>
                <a:cxn ang="0">
                  <a:pos x="16" y="38"/>
                </a:cxn>
                <a:cxn ang="0">
                  <a:pos x="13" y="43"/>
                </a:cxn>
                <a:cxn ang="0">
                  <a:pos x="11" y="46"/>
                </a:cxn>
                <a:cxn ang="0">
                  <a:pos x="9" y="51"/>
                </a:cxn>
                <a:cxn ang="0">
                  <a:pos x="8" y="55"/>
                </a:cxn>
                <a:cxn ang="0">
                  <a:pos x="5" y="60"/>
                </a:cxn>
                <a:cxn ang="0">
                  <a:pos x="3" y="63"/>
                </a:cxn>
                <a:cxn ang="0">
                  <a:pos x="3" y="68"/>
                </a:cxn>
                <a:cxn ang="0">
                  <a:pos x="1" y="71"/>
                </a:cxn>
                <a:cxn ang="0">
                  <a:pos x="0" y="76"/>
                </a:cxn>
                <a:cxn ang="0">
                  <a:pos x="0" y="84"/>
                </a:cxn>
                <a:cxn ang="0">
                  <a:pos x="1" y="86"/>
                </a:cxn>
                <a:cxn ang="0">
                  <a:pos x="3" y="89"/>
                </a:cxn>
                <a:cxn ang="0">
                  <a:pos x="5" y="90"/>
                </a:cxn>
                <a:cxn ang="0">
                  <a:pos x="6" y="90"/>
                </a:cxn>
                <a:cxn ang="0">
                  <a:pos x="8" y="92"/>
                </a:cxn>
                <a:cxn ang="0">
                  <a:pos x="11" y="92"/>
                </a:cxn>
                <a:cxn ang="0">
                  <a:pos x="14" y="94"/>
                </a:cxn>
                <a:cxn ang="0">
                  <a:pos x="19" y="92"/>
                </a:cxn>
                <a:cxn ang="0">
                  <a:pos x="30" y="92"/>
                </a:cxn>
                <a:cxn ang="0">
                  <a:pos x="35" y="90"/>
                </a:cxn>
                <a:cxn ang="0">
                  <a:pos x="40" y="89"/>
                </a:cxn>
                <a:cxn ang="0">
                  <a:pos x="44" y="89"/>
                </a:cxn>
                <a:cxn ang="0">
                  <a:pos x="49" y="87"/>
                </a:cxn>
                <a:cxn ang="0">
                  <a:pos x="54" y="86"/>
                </a:cxn>
                <a:cxn ang="0">
                  <a:pos x="59" y="86"/>
                </a:cxn>
                <a:cxn ang="0">
                  <a:pos x="63" y="84"/>
                </a:cxn>
                <a:cxn ang="0">
                  <a:pos x="73" y="84"/>
                </a:cxn>
                <a:cxn ang="0">
                  <a:pos x="76" y="82"/>
                </a:cxn>
                <a:cxn ang="0">
                  <a:pos x="81" y="82"/>
                </a:cxn>
                <a:cxn ang="0">
                  <a:pos x="84" y="84"/>
                </a:cxn>
                <a:cxn ang="0">
                  <a:pos x="89" y="84"/>
                </a:cxn>
                <a:cxn ang="0">
                  <a:pos x="91" y="86"/>
                </a:cxn>
                <a:cxn ang="0">
                  <a:pos x="92" y="87"/>
                </a:cxn>
              </a:cxnLst>
              <a:rect l="0" t="0" r="r" b="b"/>
              <a:pathLst>
                <a:path w="92" h="94">
                  <a:moveTo>
                    <a:pt x="22" y="0"/>
                  </a:moveTo>
                  <a:lnTo>
                    <a:pt x="24" y="3"/>
                  </a:lnTo>
                  <a:lnTo>
                    <a:pt x="24" y="17"/>
                  </a:lnTo>
                  <a:lnTo>
                    <a:pt x="22" y="20"/>
                  </a:lnTo>
                  <a:lnTo>
                    <a:pt x="20" y="25"/>
                  </a:lnTo>
                  <a:lnTo>
                    <a:pt x="19" y="28"/>
                  </a:lnTo>
                  <a:lnTo>
                    <a:pt x="17" y="33"/>
                  </a:lnTo>
                  <a:lnTo>
                    <a:pt x="16" y="38"/>
                  </a:lnTo>
                  <a:lnTo>
                    <a:pt x="13" y="43"/>
                  </a:lnTo>
                  <a:lnTo>
                    <a:pt x="11" y="46"/>
                  </a:lnTo>
                  <a:lnTo>
                    <a:pt x="9" y="51"/>
                  </a:lnTo>
                  <a:lnTo>
                    <a:pt x="8" y="55"/>
                  </a:lnTo>
                  <a:lnTo>
                    <a:pt x="5" y="60"/>
                  </a:lnTo>
                  <a:lnTo>
                    <a:pt x="3" y="63"/>
                  </a:lnTo>
                  <a:lnTo>
                    <a:pt x="3" y="68"/>
                  </a:lnTo>
                  <a:lnTo>
                    <a:pt x="1" y="71"/>
                  </a:lnTo>
                  <a:lnTo>
                    <a:pt x="0" y="76"/>
                  </a:lnTo>
                  <a:lnTo>
                    <a:pt x="0" y="84"/>
                  </a:lnTo>
                  <a:lnTo>
                    <a:pt x="1" y="86"/>
                  </a:lnTo>
                  <a:lnTo>
                    <a:pt x="3" y="89"/>
                  </a:lnTo>
                  <a:lnTo>
                    <a:pt x="5" y="90"/>
                  </a:lnTo>
                  <a:lnTo>
                    <a:pt x="6" y="90"/>
                  </a:lnTo>
                  <a:lnTo>
                    <a:pt x="8" y="92"/>
                  </a:lnTo>
                  <a:lnTo>
                    <a:pt x="11" y="92"/>
                  </a:lnTo>
                  <a:lnTo>
                    <a:pt x="14" y="94"/>
                  </a:lnTo>
                  <a:lnTo>
                    <a:pt x="19" y="92"/>
                  </a:lnTo>
                  <a:lnTo>
                    <a:pt x="30" y="92"/>
                  </a:lnTo>
                  <a:lnTo>
                    <a:pt x="35" y="90"/>
                  </a:lnTo>
                  <a:lnTo>
                    <a:pt x="40" y="89"/>
                  </a:lnTo>
                  <a:lnTo>
                    <a:pt x="44" y="89"/>
                  </a:lnTo>
                  <a:lnTo>
                    <a:pt x="49" y="87"/>
                  </a:lnTo>
                  <a:lnTo>
                    <a:pt x="54" y="86"/>
                  </a:lnTo>
                  <a:lnTo>
                    <a:pt x="59" y="86"/>
                  </a:lnTo>
                  <a:lnTo>
                    <a:pt x="63" y="84"/>
                  </a:lnTo>
                  <a:lnTo>
                    <a:pt x="73" y="84"/>
                  </a:lnTo>
                  <a:lnTo>
                    <a:pt x="76" y="82"/>
                  </a:lnTo>
                  <a:lnTo>
                    <a:pt x="81" y="82"/>
                  </a:lnTo>
                  <a:lnTo>
                    <a:pt x="84" y="84"/>
                  </a:lnTo>
                  <a:lnTo>
                    <a:pt x="89" y="84"/>
                  </a:lnTo>
                  <a:lnTo>
                    <a:pt x="91" y="86"/>
                  </a:lnTo>
                  <a:lnTo>
                    <a:pt x="92" y="87"/>
                  </a:lnTo>
                </a:path>
              </a:pathLst>
            </a:custGeom>
            <a:noFill/>
            <a:ln w="15840">
              <a:solidFill>
                <a:srgbClr val="0000FF"/>
              </a:solidFill>
              <a:round/>
              <a:headEnd/>
              <a:tailEnd/>
            </a:ln>
            <a:effectLst/>
          </p:spPr>
          <p:txBody>
            <a:bodyPr wrap="none" anchor="ctr">
              <a:prstTxWarp prst="textNoShape">
                <a:avLst/>
              </a:prstTxWarp>
            </a:bodyPr>
            <a:lstStyle/>
            <a:p>
              <a:endParaRPr lang="en-US"/>
            </a:p>
          </p:txBody>
        </p:sp>
        <p:sp>
          <p:nvSpPr>
            <p:cNvPr id="49" name="Line 67"/>
            <p:cNvSpPr>
              <a:spLocks noChangeShapeType="1"/>
            </p:cNvSpPr>
            <p:nvPr/>
          </p:nvSpPr>
          <p:spPr bwMode="auto">
            <a:xfrm>
              <a:off x="4490" y="2947"/>
              <a:ext cx="14" cy="16"/>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0" name="Line 68"/>
            <p:cNvSpPr>
              <a:spLocks noChangeShapeType="1"/>
            </p:cNvSpPr>
            <p:nvPr/>
          </p:nvSpPr>
          <p:spPr bwMode="auto">
            <a:xfrm>
              <a:off x="4519" y="2984"/>
              <a:ext cx="5" cy="4"/>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1" name="Line 69"/>
            <p:cNvSpPr>
              <a:spLocks noChangeShapeType="1"/>
            </p:cNvSpPr>
            <p:nvPr/>
          </p:nvSpPr>
          <p:spPr bwMode="auto">
            <a:xfrm>
              <a:off x="4542" y="3009"/>
              <a:ext cx="12"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2" name="Line 70"/>
            <p:cNvSpPr>
              <a:spLocks noChangeShapeType="1"/>
            </p:cNvSpPr>
            <p:nvPr/>
          </p:nvSpPr>
          <p:spPr bwMode="auto">
            <a:xfrm>
              <a:off x="4572" y="3045"/>
              <a:ext cx="5"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3" name="Line 71"/>
            <p:cNvSpPr>
              <a:spLocks noChangeShapeType="1"/>
            </p:cNvSpPr>
            <p:nvPr/>
          </p:nvSpPr>
          <p:spPr bwMode="auto">
            <a:xfrm>
              <a:off x="4593" y="3070"/>
              <a:ext cx="14"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4" name="Line 72"/>
            <p:cNvSpPr>
              <a:spLocks noChangeShapeType="1"/>
            </p:cNvSpPr>
            <p:nvPr/>
          </p:nvSpPr>
          <p:spPr bwMode="auto">
            <a:xfrm>
              <a:off x="4625" y="3107"/>
              <a:ext cx="3"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5" name="Line 73"/>
            <p:cNvSpPr>
              <a:spLocks noChangeShapeType="1"/>
            </p:cNvSpPr>
            <p:nvPr/>
          </p:nvSpPr>
          <p:spPr bwMode="auto">
            <a:xfrm>
              <a:off x="4646" y="3131"/>
              <a:ext cx="14" cy="18"/>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6" name="Line 74"/>
            <p:cNvSpPr>
              <a:spLocks noChangeShapeType="1"/>
            </p:cNvSpPr>
            <p:nvPr/>
          </p:nvSpPr>
          <p:spPr bwMode="auto">
            <a:xfrm>
              <a:off x="4676" y="3169"/>
              <a:ext cx="5" cy="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7" name="Line 75"/>
            <p:cNvSpPr>
              <a:spLocks noChangeShapeType="1"/>
            </p:cNvSpPr>
            <p:nvPr/>
          </p:nvSpPr>
          <p:spPr bwMode="auto">
            <a:xfrm>
              <a:off x="4699" y="3195"/>
              <a:ext cx="12" cy="15"/>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8" name="Line 76"/>
            <p:cNvSpPr>
              <a:spLocks noChangeShapeType="1"/>
            </p:cNvSpPr>
            <p:nvPr/>
          </p:nvSpPr>
          <p:spPr bwMode="auto">
            <a:xfrm>
              <a:off x="4729" y="3231"/>
              <a:ext cx="4" cy="4"/>
            </a:xfrm>
            <a:prstGeom prst="line">
              <a:avLst/>
            </a:prstGeom>
            <a:noFill/>
            <a:ln w="15840">
              <a:solidFill>
                <a:srgbClr val="000000"/>
              </a:solidFill>
              <a:miter lim="800000"/>
              <a:headEnd/>
              <a:tailEnd/>
            </a:ln>
            <a:effectLst/>
          </p:spPr>
          <p:txBody>
            <a:bodyPr>
              <a:prstTxWarp prst="textNoShape">
                <a:avLst/>
              </a:prstTxWarp>
            </a:bodyPr>
            <a:lstStyle/>
            <a:p>
              <a:endParaRPr lang="en-US"/>
            </a:p>
          </p:txBody>
        </p:sp>
        <p:sp>
          <p:nvSpPr>
            <p:cNvPr id="59" name="Line 77"/>
            <p:cNvSpPr>
              <a:spLocks noChangeShapeType="1"/>
            </p:cNvSpPr>
            <p:nvPr/>
          </p:nvSpPr>
          <p:spPr bwMode="auto">
            <a:xfrm>
              <a:off x="4490" y="2947"/>
              <a:ext cx="489" cy="103"/>
            </a:xfrm>
            <a:prstGeom prst="line">
              <a:avLst/>
            </a:prstGeom>
            <a:noFill/>
            <a:ln w="15840">
              <a:solidFill>
                <a:srgbClr val="FF0000"/>
              </a:solidFill>
              <a:miter lim="800000"/>
              <a:headEnd/>
              <a:tailEnd/>
            </a:ln>
            <a:effectLst/>
          </p:spPr>
          <p:txBody>
            <a:bodyPr>
              <a:prstTxWarp prst="textNoShape">
                <a:avLst/>
              </a:prstTxWarp>
            </a:bodyPr>
            <a:lstStyle/>
            <a:p>
              <a:endParaRPr lang="en-US"/>
            </a:p>
          </p:txBody>
        </p:sp>
        <p:sp>
          <p:nvSpPr>
            <p:cNvPr id="60" name="Freeform 78"/>
            <p:cNvSpPr>
              <a:spLocks noChangeArrowheads="1"/>
            </p:cNvSpPr>
            <p:nvPr/>
          </p:nvSpPr>
          <p:spPr bwMode="auto">
            <a:xfrm>
              <a:off x="4700" y="2965"/>
              <a:ext cx="63" cy="59"/>
            </a:xfrm>
            <a:custGeom>
              <a:avLst/>
              <a:gdLst/>
              <a:ahLst/>
              <a:cxnLst>
                <a:cxn ang="0">
                  <a:pos x="57" y="37"/>
                </a:cxn>
                <a:cxn ang="0">
                  <a:pos x="11" y="0"/>
                </a:cxn>
                <a:cxn ang="0">
                  <a:pos x="0" y="53"/>
                </a:cxn>
                <a:cxn ang="0">
                  <a:pos x="57" y="37"/>
                </a:cxn>
              </a:cxnLst>
              <a:rect l="0" t="0" r="r" b="b"/>
              <a:pathLst>
                <a:path w="57" h="53">
                  <a:moveTo>
                    <a:pt x="57" y="37"/>
                  </a:moveTo>
                  <a:lnTo>
                    <a:pt x="11" y="0"/>
                  </a:lnTo>
                  <a:lnTo>
                    <a:pt x="0" y="53"/>
                  </a:lnTo>
                  <a:lnTo>
                    <a:pt x="57" y="37"/>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1" name="Line 79"/>
            <p:cNvSpPr>
              <a:spLocks noChangeShapeType="1"/>
            </p:cNvSpPr>
            <p:nvPr/>
          </p:nvSpPr>
          <p:spPr bwMode="auto">
            <a:xfrm>
              <a:off x="4490" y="2947"/>
              <a:ext cx="100" cy="494"/>
            </a:xfrm>
            <a:prstGeom prst="line">
              <a:avLst/>
            </a:prstGeom>
            <a:noFill/>
            <a:ln w="15840">
              <a:solidFill>
                <a:srgbClr val="FF0000"/>
              </a:solidFill>
              <a:miter lim="800000"/>
              <a:headEnd/>
              <a:tailEnd/>
            </a:ln>
            <a:effectLst/>
          </p:spPr>
          <p:txBody>
            <a:bodyPr>
              <a:prstTxWarp prst="textNoShape">
                <a:avLst/>
              </a:prstTxWarp>
            </a:bodyPr>
            <a:lstStyle/>
            <a:p>
              <a:endParaRPr lang="en-US"/>
            </a:p>
          </p:txBody>
        </p:sp>
        <p:sp>
          <p:nvSpPr>
            <p:cNvPr id="62" name="Freeform 80"/>
            <p:cNvSpPr>
              <a:spLocks noChangeArrowheads="1"/>
            </p:cNvSpPr>
            <p:nvPr/>
          </p:nvSpPr>
          <p:spPr bwMode="auto">
            <a:xfrm>
              <a:off x="4505" y="3160"/>
              <a:ext cx="58" cy="63"/>
            </a:xfrm>
            <a:custGeom>
              <a:avLst/>
              <a:gdLst/>
              <a:ahLst/>
              <a:cxnLst>
                <a:cxn ang="0">
                  <a:pos x="37" y="57"/>
                </a:cxn>
                <a:cxn ang="0">
                  <a:pos x="53" y="0"/>
                </a:cxn>
                <a:cxn ang="0">
                  <a:pos x="0" y="11"/>
                </a:cxn>
                <a:cxn ang="0">
                  <a:pos x="37" y="57"/>
                </a:cxn>
              </a:cxnLst>
              <a:rect l="0" t="0" r="r" b="b"/>
              <a:pathLst>
                <a:path w="53" h="57">
                  <a:moveTo>
                    <a:pt x="37" y="57"/>
                  </a:moveTo>
                  <a:lnTo>
                    <a:pt x="53" y="0"/>
                  </a:lnTo>
                  <a:lnTo>
                    <a:pt x="0" y="11"/>
                  </a:lnTo>
                  <a:lnTo>
                    <a:pt x="37" y="57"/>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3" name="Freeform 81"/>
            <p:cNvSpPr>
              <a:spLocks noChangeArrowheads="1"/>
            </p:cNvSpPr>
            <p:nvPr/>
          </p:nvSpPr>
          <p:spPr bwMode="auto">
            <a:xfrm>
              <a:off x="4083" y="2447"/>
              <a:ext cx="39" cy="39"/>
            </a:xfrm>
            <a:custGeom>
              <a:avLst/>
              <a:gdLst/>
              <a:ahLst/>
              <a:cxnLst>
                <a:cxn ang="0">
                  <a:pos x="17" y="0"/>
                </a:cxn>
                <a:cxn ang="0">
                  <a:pos x="11" y="0"/>
                </a:cxn>
                <a:cxn ang="0">
                  <a:pos x="9" y="1"/>
                </a:cxn>
                <a:cxn ang="0">
                  <a:pos x="8" y="3"/>
                </a:cxn>
                <a:cxn ang="0">
                  <a:pos x="5" y="4"/>
                </a:cxn>
                <a:cxn ang="0">
                  <a:pos x="3" y="6"/>
                </a:cxn>
                <a:cxn ang="0">
                  <a:pos x="3" y="7"/>
                </a:cxn>
                <a:cxn ang="0">
                  <a:pos x="1" y="9"/>
                </a:cxn>
                <a:cxn ang="0">
                  <a:pos x="0" y="11"/>
                </a:cxn>
                <a:cxn ang="0">
                  <a:pos x="0" y="22"/>
                </a:cxn>
                <a:cxn ang="0">
                  <a:pos x="1" y="23"/>
                </a:cxn>
                <a:cxn ang="0">
                  <a:pos x="3" y="27"/>
                </a:cxn>
                <a:cxn ang="0">
                  <a:pos x="3" y="28"/>
                </a:cxn>
                <a:cxn ang="0">
                  <a:pos x="5" y="30"/>
                </a:cxn>
                <a:cxn ang="0">
                  <a:pos x="8" y="31"/>
                </a:cxn>
                <a:cxn ang="0">
                  <a:pos x="9" y="31"/>
                </a:cxn>
                <a:cxn ang="0">
                  <a:pos x="11" y="33"/>
                </a:cxn>
                <a:cxn ang="0">
                  <a:pos x="13" y="33"/>
                </a:cxn>
                <a:cxn ang="0">
                  <a:pos x="16" y="35"/>
                </a:cxn>
                <a:cxn ang="0">
                  <a:pos x="19" y="35"/>
                </a:cxn>
                <a:cxn ang="0">
                  <a:pos x="22" y="33"/>
                </a:cxn>
                <a:cxn ang="0">
                  <a:pos x="24" y="33"/>
                </a:cxn>
                <a:cxn ang="0">
                  <a:pos x="25" y="31"/>
                </a:cxn>
                <a:cxn ang="0">
                  <a:pos x="28" y="31"/>
                </a:cxn>
                <a:cxn ang="0">
                  <a:pos x="30" y="30"/>
                </a:cxn>
                <a:cxn ang="0">
                  <a:pos x="32" y="28"/>
                </a:cxn>
                <a:cxn ang="0">
                  <a:pos x="32" y="27"/>
                </a:cxn>
                <a:cxn ang="0">
                  <a:pos x="33" y="23"/>
                </a:cxn>
                <a:cxn ang="0">
                  <a:pos x="35" y="22"/>
                </a:cxn>
                <a:cxn ang="0">
                  <a:pos x="35" y="11"/>
                </a:cxn>
                <a:cxn ang="0">
                  <a:pos x="33" y="9"/>
                </a:cxn>
                <a:cxn ang="0">
                  <a:pos x="32" y="7"/>
                </a:cxn>
                <a:cxn ang="0">
                  <a:pos x="32" y="6"/>
                </a:cxn>
                <a:cxn ang="0">
                  <a:pos x="30" y="4"/>
                </a:cxn>
                <a:cxn ang="0">
                  <a:pos x="28" y="3"/>
                </a:cxn>
                <a:cxn ang="0">
                  <a:pos x="25" y="1"/>
                </a:cxn>
                <a:cxn ang="0">
                  <a:pos x="24" y="0"/>
                </a:cxn>
                <a:cxn ang="0">
                  <a:pos x="17" y="0"/>
                </a:cxn>
              </a:cxnLst>
              <a:rect l="0" t="0" r="r" b="b"/>
              <a:pathLst>
                <a:path w="35" h="35">
                  <a:moveTo>
                    <a:pt x="17" y="0"/>
                  </a:moveTo>
                  <a:lnTo>
                    <a:pt x="11" y="0"/>
                  </a:lnTo>
                  <a:lnTo>
                    <a:pt x="9" y="1"/>
                  </a:lnTo>
                  <a:lnTo>
                    <a:pt x="8" y="3"/>
                  </a:lnTo>
                  <a:lnTo>
                    <a:pt x="5" y="4"/>
                  </a:lnTo>
                  <a:lnTo>
                    <a:pt x="3" y="6"/>
                  </a:lnTo>
                  <a:lnTo>
                    <a:pt x="3" y="7"/>
                  </a:lnTo>
                  <a:lnTo>
                    <a:pt x="1" y="9"/>
                  </a:lnTo>
                  <a:lnTo>
                    <a:pt x="0" y="11"/>
                  </a:lnTo>
                  <a:lnTo>
                    <a:pt x="0" y="22"/>
                  </a:lnTo>
                  <a:lnTo>
                    <a:pt x="1" y="23"/>
                  </a:lnTo>
                  <a:lnTo>
                    <a:pt x="3" y="27"/>
                  </a:lnTo>
                  <a:lnTo>
                    <a:pt x="3" y="28"/>
                  </a:lnTo>
                  <a:lnTo>
                    <a:pt x="5" y="30"/>
                  </a:lnTo>
                  <a:lnTo>
                    <a:pt x="8" y="31"/>
                  </a:lnTo>
                  <a:lnTo>
                    <a:pt x="9" y="31"/>
                  </a:lnTo>
                  <a:lnTo>
                    <a:pt x="11" y="33"/>
                  </a:lnTo>
                  <a:lnTo>
                    <a:pt x="13" y="33"/>
                  </a:lnTo>
                  <a:lnTo>
                    <a:pt x="16" y="35"/>
                  </a:lnTo>
                  <a:lnTo>
                    <a:pt x="19" y="35"/>
                  </a:lnTo>
                  <a:lnTo>
                    <a:pt x="22" y="33"/>
                  </a:lnTo>
                  <a:lnTo>
                    <a:pt x="24" y="33"/>
                  </a:lnTo>
                  <a:lnTo>
                    <a:pt x="25" y="31"/>
                  </a:lnTo>
                  <a:lnTo>
                    <a:pt x="28" y="31"/>
                  </a:lnTo>
                  <a:lnTo>
                    <a:pt x="30" y="30"/>
                  </a:lnTo>
                  <a:lnTo>
                    <a:pt x="32" y="28"/>
                  </a:lnTo>
                  <a:lnTo>
                    <a:pt x="32" y="27"/>
                  </a:lnTo>
                  <a:lnTo>
                    <a:pt x="33" y="23"/>
                  </a:lnTo>
                  <a:lnTo>
                    <a:pt x="35" y="22"/>
                  </a:lnTo>
                  <a:lnTo>
                    <a:pt x="35" y="11"/>
                  </a:lnTo>
                  <a:lnTo>
                    <a:pt x="33" y="9"/>
                  </a:lnTo>
                  <a:lnTo>
                    <a:pt x="32" y="7"/>
                  </a:lnTo>
                  <a:lnTo>
                    <a:pt x="32" y="6"/>
                  </a:lnTo>
                  <a:lnTo>
                    <a:pt x="30" y="4"/>
                  </a:lnTo>
                  <a:lnTo>
                    <a:pt x="28" y="3"/>
                  </a:lnTo>
                  <a:lnTo>
                    <a:pt x="25" y="1"/>
                  </a:lnTo>
                  <a:lnTo>
                    <a:pt x="24" y="0"/>
                  </a:lnTo>
                  <a:lnTo>
                    <a:pt x="17" y="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4" name="Freeform 82"/>
            <p:cNvSpPr>
              <a:spLocks noChangeArrowheads="1"/>
            </p:cNvSpPr>
            <p:nvPr/>
          </p:nvSpPr>
          <p:spPr bwMode="auto">
            <a:xfrm>
              <a:off x="4451" y="2908"/>
              <a:ext cx="77" cy="78"/>
            </a:xfrm>
            <a:custGeom>
              <a:avLst/>
              <a:gdLst/>
              <a:ahLst/>
              <a:cxnLst>
                <a:cxn ang="0">
                  <a:pos x="35" y="0"/>
                </a:cxn>
                <a:cxn ang="0">
                  <a:pos x="30" y="0"/>
                </a:cxn>
                <a:cxn ang="0">
                  <a:pos x="27" y="2"/>
                </a:cxn>
                <a:cxn ang="0">
                  <a:pos x="22" y="3"/>
                </a:cxn>
                <a:cxn ang="0">
                  <a:pos x="19" y="5"/>
                </a:cxn>
                <a:cxn ang="0">
                  <a:pos x="14" y="7"/>
                </a:cxn>
                <a:cxn ang="0">
                  <a:pos x="11" y="10"/>
                </a:cxn>
                <a:cxn ang="0">
                  <a:pos x="8" y="13"/>
                </a:cxn>
                <a:cxn ang="0">
                  <a:pos x="5" y="16"/>
                </a:cxn>
                <a:cxn ang="0">
                  <a:pos x="3" y="21"/>
                </a:cxn>
                <a:cxn ang="0">
                  <a:pos x="2" y="24"/>
                </a:cxn>
                <a:cxn ang="0">
                  <a:pos x="0" y="29"/>
                </a:cxn>
                <a:cxn ang="0">
                  <a:pos x="0" y="42"/>
                </a:cxn>
                <a:cxn ang="0">
                  <a:pos x="2" y="46"/>
                </a:cxn>
                <a:cxn ang="0">
                  <a:pos x="3" y="51"/>
                </a:cxn>
                <a:cxn ang="0">
                  <a:pos x="5" y="54"/>
                </a:cxn>
                <a:cxn ang="0">
                  <a:pos x="8" y="58"/>
                </a:cxn>
                <a:cxn ang="0">
                  <a:pos x="11" y="61"/>
                </a:cxn>
                <a:cxn ang="0">
                  <a:pos x="14" y="64"/>
                </a:cxn>
                <a:cxn ang="0">
                  <a:pos x="19" y="67"/>
                </a:cxn>
                <a:cxn ang="0">
                  <a:pos x="22" y="69"/>
                </a:cxn>
                <a:cxn ang="0">
                  <a:pos x="27" y="70"/>
                </a:cxn>
                <a:cxn ang="0">
                  <a:pos x="45" y="70"/>
                </a:cxn>
                <a:cxn ang="0">
                  <a:pos x="48" y="69"/>
                </a:cxn>
                <a:cxn ang="0">
                  <a:pos x="53" y="67"/>
                </a:cxn>
                <a:cxn ang="0">
                  <a:pos x="56" y="64"/>
                </a:cxn>
                <a:cxn ang="0">
                  <a:pos x="59" y="61"/>
                </a:cxn>
                <a:cxn ang="0">
                  <a:pos x="62" y="58"/>
                </a:cxn>
                <a:cxn ang="0">
                  <a:pos x="65" y="54"/>
                </a:cxn>
                <a:cxn ang="0">
                  <a:pos x="67" y="51"/>
                </a:cxn>
                <a:cxn ang="0">
                  <a:pos x="69" y="46"/>
                </a:cxn>
                <a:cxn ang="0">
                  <a:pos x="70" y="42"/>
                </a:cxn>
                <a:cxn ang="0">
                  <a:pos x="70" y="29"/>
                </a:cxn>
                <a:cxn ang="0">
                  <a:pos x="69" y="24"/>
                </a:cxn>
                <a:cxn ang="0">
                  <a:pos x="67" y="21"/>
                </a:cxn>
                <a:cxn ang="0">
                  <a:pos x="65" y="16"/>
                </a:cxn>
                <a:cxn ang="0">
                  <a:pos x="62" y="13"/>
                </a:cxn>
                <a:cxn ang="0">
                  <a:pos x="59" y="10"/>
                </a:cxn>
                <a:cxn ang="0">
                  <a:pos x="56" y="7"/>
                </a:cxn>
                <a:cxn ang="0">
                  <a:pos x="53" y="5"/>
                </a:cxn>
                <a:cxn ang="0">
                  <a:pos x="48" y="3"/>
                </a:cxn>
                <a:cxn ang="0">
                  <a:pos x="45" y="2"/>
                </a:cxn>
                <a:cxn ang="0">
                  <a:pos x="40" y="0"/>
                </a:cxn>
                <a:cxn ang="0">
                  <a:pos x="35" y="0"/>
                </a:cxn>
              </a:cxnLst>
              <a:rect l="0" t="0" r="r" b="b"/>
              <a:pathLst>
                <a:path w="70" h="70">
                  <a:moveTo>
                    <a:pt x="35" y="0"/>
                  </a:moveTo>
                  <a:lnTo>
                    <a:pt x="30" y="0"/>
                  </a:lnTo>
                  <a:lnTo>
                    <a:pt x="27" y="2"/>
                  </a:lnTo>
                  <a:lnTo>
                    <a:pt x="22" y="3"/>
                  </a:lnTo>
                  <a:lnTo>
                    <a:pt x="19" y="5"/>
                  </a:lnTo>
                  <a:lnTo>
                    <a:pt x="14" y="7"/>
                  </a:lnTo>
                  <a:lnTo>
                    <a:pt x="11" y="10"/>
                  </a:lnTo>
                  <a:lnTo>
                    <a:pt x="8" y="13"/>
                  </a:lnTo>
                  <a:lnTo>
                    <a:pt x="5" y="16"/>
                  </a:lnTo>
                  <a:lnTo>
                    <a:pt x="3" y="21"/>
                  </a:lnTo>
                  <a:lnTo>
                    <a:pt x="2" y="24"/>
                  </a:lnTo>
                  <a:lnTo>
                    <a:pt x="0" y="29"/>
                  </a:lnTo>
                  <a:lnTo>
                    <a:pt x="0" y="42"/>
                  </a:lnTo>
                  <a:lnTo>
                    <a:pt x="2" y="46"/>
                  </a:lnTo>
                  <a:lnTo>
                    <a:pt x="3" y="51"/>
                  </a:lnTo>
                  <a:lnTo>
                    <a:pt x="5" y="54"/>
                  </a:lnTo>
                  <a:lnTo>
                    <a:pt x="8" y="58"/>
                  </a:lnTo>
                  <a:lnTo>
                    <a:pt x="11" y="61"/>
                  </a:lnTo>
                  <a:lnTo>
                    <a:pt x="14" y="64"/>
                  </a:lnTo>
                  <a:lnTo>
                    <a:pt x="19" y="67"/>
                  </a:lnTo>
                  <a:lnTo>
                    <a:pt x="22" y="69"/>
                  </a:lnTo>
                  <a:lnTo>
                    <a:pt x="27" y="70"/>
                  </a:lnTo>
                  <a:lnTo>
                    <a:pt x="45" y="70"/>
                  </a:lnTo>
                  <a:lnTo>
                    <a:pt x="48" y="69"/>
                  </a:lnTo>
                  <a:lnTo>
                    <a:pt x="53" y="67"/>
                  </a:lnTo>
                  <a:lnTo>
                    <a:pt x="56" y="64"/>
                  </a:lnTo>
                  <a:lnTo>
                    <a:pt x="59" y="61"/>
                  </a:lnTo>
                  <a:lnTo>
                    <a:pt x="62" y="58"/>
                  </a:lnTo>
                  <a:lnTo>
                    <a:pt x="65" y="54"/>
                  </a:lnTo>
                  <a:lnTo>
                    <a:pt x="67" y="51"/>
                  </a:lnTo>
                  <a:lnTo>
                    <a:pt x="69" y="46"/>
                  </a:lnTo>
                  <a:lnTo>
                    <a:pt x="70" y="42"/>
                  </a:lnTo>
                  <a:lnTo>
                    <a:pt x="70" y="29"/>
                  </a:lnTo>
                  <a:lnTo>
                    <a:pt x="69" y="24"/>
                  </a:lnTo>
                  <a:lnTo>
                    <a:pt x="67" y="21"/>
                  </a:lnTo>
                  <a:lnTo>
                    <a:pt x="65" y="16"/>
                  </a:lnTo>
                  <a:lnTo>
                    <a:pt x="62" y="13"/>
                  </a:lnTo>
                  <a:lnTo>
                    <a:pt x="59" y="10"/>
                  </a:lnTo>
                  <a:lnTo>
                    <a:pt x="56" y="7"/>
                  </a:lnTo>
                  <a:lnTo>
                    <a:pt x="53" y="5"/>
                  </a:lnTo>
                  <a:lnTo>
                    <a:pt x="48" y="3"/>
                  </a:lnTo>
                  <a:lnTo>
                    <a:pt x="45" y="2"/>
                  </a:lnTo>
                  <a:lnTo>
                    <a:pt x="40" y="0"/>
                  </a:lnTo>
                  <a:lnTo>
                    <a:pt x="35" y="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5" name="Freeform 83"/>
            <p:cNvSpPr>
              <a:spLocks noChangeArrowheads="1"/>
            </p:cNvSpPr>
            <p:nvPr/>
          </p:nvSpPr>
          <p:spPr bwMode="auto">
            <a:xfrm>
              <a:off x="4570" y="2973"/>
              <a:ext cx="34" cy="60"/>
            </a:xfrm>
            <a:custGeom>
              <a:avLst/>
              <a:gdLst/>
              <a:ahLst/>
              <a:cxnLst>
                <a:cxn ang="0">
                  <a:pos x="0" y="54"/>
                </a:cxn>
                <a:cxn ang="0">
                  <a:pos x="5" y="49"/>
                </a:cxn>
                <a:cxn ang="0">
                  <a:pos x="10" y="45"/>
                </a:cxn>
                <a:cxn ang="0">
                  <a:pos x="13" y="38"/>
                </a:cxn>
                <a:cxn ang="0">
                  <a:pos x="18" y="32"/>
                </a:cxn>
                <a:cxn ang="0">
                  <a:pos x="21" y="27"/>
                </a:cxn>
                <a:cxn ang="0">
                  <a:pos x="24" y="21"/>
                </a:cxn>
                <a:cxn ang="0">
                  <a:pos x="27" y="14"/>
                </a:cxn>
                <a:cxn ang="0">
                  <a:pos x="29" y="6"/>
                </a:cxn>
                <a:cxn ang="0">
                  <a:pos x="31" y="0"/>
                </a:cxn>
              </a:cxnLst>
              <a:rect l="0" t="0" r="r" b="b"/>
              <a:pathLst>
                <a:path w="31" h="54">
                  <a:moveTo>
                    <a:pt x="0" y="54"/>
                  </a:moveTo>
                  <a:lnTo>
                    <a:pt x="5" y="49"/>
                  </a:lnTo>
                  <a:lnTo>
                    <a:pt x="10" y="45"/>
                  </a:lnTo>
                  <a:lnTo>
                    <a:pt x="13" y="38"/>
                  </a:lnTo>
                  <a:lnTo>
                    <a:pt x="18" y="32"/>
                  </a:lnTo>
                  <a:lnTo>
                    <a:pt x="21" y="27"/>
                  </a:lnTo>
                  <a:lnTo>
                    <a:pt x="24" y="21"/>
                  </a:lnTo>
                  <a:lnTo>
                    <a:pt x="27" y="14"/>
                  </a:lnTo>
                  <a:lnTo>
                    <a:pt x="29" y="6"/>
                  </a:lnTo>
                  <a:lnTo>
                    <a:pt x="31" y="0"/>
                  </a:lnTo>
                </a:path>
              </a:pathLst>
            </a:custGeom>
            <a:noFill/>
            <a:ln w="15840">
              <a:solidFill>
                <a:srgbClr val="000000"/>
              </a:solidFill>
              <a:round/>
              <a:headEnd/>
              <a:tailEnd/>
            </a:ln>
            <a:effectLst/>
          </p:spPr>
          <p:txBody>
            <a:bodyPr wrap="none" anchor="ctr">
              <a:prstTxWarp prst="textNoShape">
                <a:avLst/>
              </a:prstTxWarp>
            </a:bodyPr>
            <a:lstStyle/>
            <a:p>
              <a:endParaRPr lang="en-US"/>
            </a:p>
          </p:txBody>
        </p:sp>
        <p:sp>
          <p:nvSpPr>
            <p:cNvPr id="66" name="Freeform 84"/>
            <p:cNvSpPr>
              <a:spLocks noChangeArrowheads="1"/>
            </p:cNvSpPr>
            <p:nvPr/>
          </p:nvSpPr>
          <p:spPr bwMode="auto">
            <a:xfrm>
              <a:off x="4693" y="2795"/>
              <a:ext cx="47" cy="114"/>
            </a:xfrm>
            <a:custGeom>
              <a:avLst/>
              <a:gdLst/>
              <a:ahLst/>
              <a:cxnLst>
                <a:cxn ang="0">
                  <a:pos x="43" y="103"/>
                </a:cxn>
                <a:cxn ang="0">
                  <a:pos x="40" y="89"/>
                </a:cxn>
                <a:cxn ang="0">
                  <a:pos x="36" y="75"/>
                </a:cxn>
                <a:cxn ang="0">
                  <a:pos x="32" y="62"/>
                </a:cxn>
                <a:cxn ang="0">
                  <a:pos x="27" y="49"/>
                </a:cxn>
                <a:cxn ang="0">
                  <a:pos x="22" y="36"/>
                </a:cxn>
                <a:cxn ang="0">
                  <a:pos x="14" y="24"/>
                </a:cxn>
                <a:cxn ang="0">
                  <a:pos x="8" y="11"/>
                </a:cxn>
                <a:cxn ang="0">
                  <a:pos x="0" y="0"/>
                </a:cxn>
              </a:cxnLst>
              <a:rect l="0" t="0" r="r" b="b"/>
              <a:pathLst>
                <a:path w="43" h="103">
                  <a:moveTo>
                    <a:pt x="43" y="103"/>
                  </a:moveTo>
                  <a:lnTo>
                    <a:pt x="40" y="89"/>
                  </a:lnTo>
                  <a:lnTo>
                    <a:pt x="36" y="75"/>
                  </a:lnTo>
                  <a:lnTo>
                    <a:pt x="32" y="62"/>
                  </a:lnTo>
                  <a:lnTo>
                    <a:pt x="27" y="49"/>
                  </a:lnTo>
                  <a:lnTo>
                    <a:pt x="22" y="36"/>
                  </a:lnTo>
                  <a:lnTo>
                    <a:pt x="14" y="24"/>
                  </a:lnTo>
                  <a:lnTo>
                    <a:pt x="8" y="11"/>
                  </a:lnTo>
                  <a:lnTo>
                    <a:pt x="0" y="0"/>
                  </a:lnTo>
                </a:path>
              </a:pathLst>
            </a:custGeom>
            <a:noFill/>
            <a:ln w="15840">
              <a:solidFill>
                <a:srgbClr val="000000"/>
              </a:solidFill>
              <a:round/>
              <a:headEnd/>
              <a:tailEnd/>
            </a:ln>
            <a:effectLst/>
          </p:spPr>
          <p:txBody>
            <a:bodyPr wrap="none" anchor="ctr">
              <a:prstTxWarp prst="textNoShape">
                <a:avLst/>
              </a:prstTxWarp>
            </a:bodyPr>
            <a:lstStyle/>
            <a:p>
              <a:endParaRPr lang="en-US"/>
            </a:p>
          </p:txBody>
        </p:sp>
        <p:sp>
          <p:nvSpPr>
            <p:cNvPr id="67" name="Freeform 85"/>
            <p:cNvSpPr>
              <a:spLocks noChangeArrowheads="1"/>
            </p:cNvSpPr>
            <p:nvPr/>
          </p:nvSpPr>
          <p:spPr bwMode="auto">
            <a:xfrm>
              <a:off x="3647" y="2392"/>
              <a:ext cx="45" cy="56"/>
            </a:xfrm>
            <a:custGeom>
              <a:avLst/>
              <a:gdLst/>
              <a:ahLst/>
              <a:cxnLst>
                <a:cxn ang="0">
                  <a:pos x="8" y="19"/>
                </a:cxn>
                <a:cxn ang="0">
                  <a:pos x="8" y="26"/>
                </a:cxn>
                <a:cxn ang="0">
                  <a:pos x="11" y="30"/>
                </a:cxn>
                <a:cxn ang="0">
                  <a:pos x="13" y="35"/>
                </a:cxn>
                <a:cxn ang="0">
                  <a:pos x="18" y="38"/>
                </a:cxn>
                <a:cxn ang="0">
                  <a:pos x="21" y="42"/>
                </a:cxn>
                <a:cxn ang="0">
                  <a:pos x="26" y="42"/>
                </a:cxn>
                <a:cxn ang="0">
                  <a:pos x="30" y="42"/>
                </a:cxn>
                <a:cxn ang="0">
                  <a:pos x="33" y="40"/>
                </a:cxn>
                <a:cxn ang="0">
                  <a:pos x="37" y="35"/>
                </a:cxn>
                <a:cxn ang="0">
                  <a:pos x="40" y="30"/>
                </a:cxn>
                <a:cxn ang="0">
                  <a:pos x="41" y="32"/>
                </a:cxn>
                <a:cxn ang="0">
                  <a:pos x="38" y="38"/>
                </a:cxn>
                <a:cxn ang="0">
                  <a:pos x="35" y="45"/>
                </a:cxn>
                <a:cxn ang="0">
                  <a:pos x="30" y="48"/>
                </a:cxn>
                <a:cxn ang="0">
                  <a:pos x="26" y="50"/>
                </a:cxn>
                <a:cxn ang="0">
                  <a:pos x="21" y="51"/>
                </a:cxn>
                <a:cxn ang="0">
                  <a:pos x="16" y="50"/>
                </a:cxn>
                <a:cxn ang="0">
                  <a:pos x="11" y="48"/>
                </a:cxn>
                <a:cxn ang="0">
                  <a:pos x="6" y="43"/>
                </a:cxn>
                <a:cxn ang="0">
                  <a:pos x="3" y="38"/>
                </a:cxn>
                <a:cxn ang="0">
                  <a:pos x="2" y="34"/>
                </a:cxn>
                <a:cxn ang="0">
                  <a:pos x="0" y="26"/>
                </a:cxn>
                <a:cxn ang="0">
                  <a:pos x="2" y="18"/>
                </a:cxn>
                <a:cxn ang="0">
                  <a:pos x="3" y="11"/>
                </a:cxn>
                <a:cxn ang="0">
                  <a:pos x="6" y="7"/>
                </a:cxn>
                <a:cxn ang="0">
                  <a:pos x="11" y="3"/>
                </a:cxn>
                <a:cxn ang="0">
                  <a:pos x="16" y="0"/>
                </a:cxn>
                <a:cxn ang="0">
                  <a:pos x="22" y="0"/>
                </a:cxn>
                <a:cxn ang="0">
                  <a:pos x="27" y="0"/>
                </a:cxn>
                <a:cxn ang="0">
                  <a:pos x="32" y="2"/>
                </a:cxn>
                <a:cxn ang="0">
                  <a:pos x="35" y="5"/>
                </a:cxn>
                <a:cxn ang="0">
                  <a:pos x="38" y="10"/>
                </a:cxn>
                <a:cxn ang="0">
                  <a:pos x="40" y="13"/>
                </a:cxn>
                <a:cxn ang="0">
                  <a:pos x="41" y="19"/>
                </a:cxn>
                <a:cxn ang="0">
                  <a:pos x="8" y="19"/>
                </a:cxn>
                <a:cxn ang="0">
                  <a:pos x="8" y="16"/>
                </a:cxn>
                <a:cxn ang="0">
                  <a:pos x="30" y="16"/>
                </a:cxn>
                <a:cxn ang="0">
                  <a:pos x="29" y="11"/>
                </a:cxn>
                <a:cxn ang="0">
                  <a:pos x="29" y="10"/>
                </a:cxn>
                <a:cxn ang="0">
                  <a:pos x="27" y="7"/>
                </a:cxn>
                <a:cxn ang="0">
                  <a:pos x="26" y="5"/>
                </a:cxn>
                <a:cxn ang="0">
                  <a:pos x="22" y="3"/>
                </a:cxn>
                <a:cxn ang="0">
                  <a:pos x="19" y="3"/>
                </a:cxn>
                <a:cxn ang="0">
                  <a:pos x="16" y="3"/>
                </a:cxn>
                <a:cxn ang="0">
                  <a:pos x="13" y="7"/>
                </a:cxn>
                <a:cxn ang="0">
                  <a:pos x="10" y="10"/>
                </a:cxn>
                <a:cxn ang="0">
                  <a:pos x="8" y="16"/>
                </a:cxn>
              </a:cxnLst>
              <a:rect l="0" t="0" r="r" b="b"/>
              <a:pathLst>
                <a:path w="41" h="51">
                  <a:moveTo>
                    <a:pt x="8" y="19"/>
                  </a:moveTo>
                  <a:lnTo>
                    <a:pt x="8" y="26"/>
                  </a:lnTo>
                  <a:lnTo>
                    <a:pt x="11" y="30"/>
                  </a:lnTo>
                  <a:lnTo>
                    <a:pt x="13" y="35"/>
                  </a:lnTo>
                  <a:lnTo>
                    <a:pt x="18" y="38"/>
                  </a:lnTo>
                  <a:lnTo>
                    <a:pt x="21" y="42"/>
                  </a:lnTo>
                  <a:lnTo>
                    <a:pt x="26" y="42"/>
                  </a:lnTo>
                  <a:lnTo>
                    <a:pt x="30" y="42"/>
                  </a:lnTo>
                  <a:lnTo>
                    <a:pt x="33" y="40"/>
                  </a:lnTo>
                  <a:lnTo>
                    <a:pt x="37" y="35"/>
                  </a:lnTo>
                  <a:lnTo>
                    <a:pt x="40" y="30"/>
                  </a:lnTo>
                  <a:lnTo>
                    <a:pt x="41" y="32"/>
                  </a:lnTo>
                  <a:lnTo>
                    <a:pt x="38" y="38"/>
                  </a:lnTo>
                  <a:lnTo>
                    <a:pt x="35" y="45"/>
                  </a:lnTo>
                  <a:lnTo>
                    <a:pt x="30" y="48"/>
                  </a:lnTo>
                  <a:lnTo>
                    <a:pt x="26" y="50"/>
                  </a:lnTo>
                  <a:lnTo>
                    <a:pt x="21" y="51"/>
                  </a:lnTo>
                  <a:lnTo>
                    <a:pt x="16" y="50"/>
                  </a:lnTo>
                  <a:lnTo>
                    <a:pt x="11" y="48"/>
                  </a:lnTo>
                  <a:lnTo>
                    <a:pt x="6" y="43"/>
                  </a:lnTo>
                  <a:lnTo>
                    <a:pt x="3" y="38"/>
                  </a:lnTo>
                  <a:lnTo>
                    <a:pt x="2" y="34"/>
                  </a:lnTo>
                  <a:lnTo>
                    <a:pt x="0" y="26"/>
                  </a:lnTo>
                  <a:lnTo>
                    <a:pt x="2" y="18"/>
                  </a:lnTo>
                  <a:lnTo>
                    <a:pt x="3" y="11"/>
                  </a:lnTo>
                  <a:lnTo>
                    <a:pt x="6" y="7"/>
                  </a:lnTo>
                  <a:lnTo>
                    <a:pt x="11" y="3"/>
                  </a:lnTo>
                  <a:lnTo>
                    <a:pt x="16" y="0"/>
                  </a:lnTo>
                  <a:lnTo>
                    <a:pt x="22" y="0"/>
                  </a:lnTo>
                  <a:lnTo>
                    <a:pt x="27" y="0"/>
                  </a:lnTo>
                  <a:lnTo>
                    <a:pt x="32" y="2"/>
                  </a:lnTo>
                  <a:lnTo>
                    <a:pt x="35" y="5"/>
                  </a:lnTo>
                  <a:lnTo>
                    <a:pt x="38" y="10"/>
                  </a:lnTo>
                  <a:lnTo>
                    <a:pt x="40" y="13"/>
                  </a:lnTo>
                  <a:lnTo>
                    <a:pt x="41" y="19"/>
                  </a:lnTo>
                  <a:lnTo>
                    <a:pt x="8" y="19"/>
                  </a:lnTo>
                  <a:close/>
                  <a:moveTo>
                    <a:pt x="8" y="16"/>
                  </a:moveTo>
                  <a:lnTo>
                    <a:pt x="30" y="16"/>
                  </a:lnTo>
                  <a:lnTo>
                    <a:pt x="29" y="11"/>
                  </a:lnTo>
                  <a:lnTo>
                    <a:pt x="29" y="10"/>
                  </a:lnTo>
                  <a:lnTo>
                    <a:pt x="27" y="7"/>
                  </a:lnTo>
                  <a:lnTo>
                    <a:pt x="26" y="5"/>
                  </a:lnTo>
                  <a:lnTo>
                    <a:pt x="22" y="3"/>
                  </a:lnTo>
                  <a:lnTo>
                    <a:pt x="19" y="3"/>
                  </a:lnTo>
                  <a:lnTo>
                    <a:pt x="16" y="3"/>
                  </a:lnTo>
                  <a:lnTo>
                    <a:pt x="13" y="7"/>
                  </a:lnTo>
                  <a:lnTo>
                    <a:pt x="10" y="10"/>
                  </a:lnTo>
                  <a:lnTo>
                    <a:pt x="8" y="16"/>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8" name="Freeform 86"/>
            <p:cNvSpPr>
              <a:spLocks noChangeArrowheads="1"/>
            </p:cNvSpPr>
            <p:nvPr/>
          </p:nvSpPr>
          <p:spPr bwMode="auto">
            <a:xfrm>
              <a:off x="4281" y="2255"/>
              <a:ext cx="45" cy="56"/>
            </a:xfrm>
            <a:custGeom>
              <a:avLst/>
              <a:gdLst/>
              <a:ahLst/>
              <a:cxnLst>
                <a:cxn ang="0">
                  <a:pos x="8" y="19"/>
                </a:cxn>
                <a:cxn ang="0">
                  <a:pos x="8" y="25"/>
                </a:cxn>
                <a:cxn ang="0">
                  <a:pos x="11" y="30"/>
                </a:cxn>
                <a:cxn ang="0">
                  <a:pos x="12" y="35"/>
                </a:cxn>
                <a:cxn ang="0">
                  <a:pos x="17" y="38"/>
                </a:cxn>
                <a:cxn ang="0">
                  <a:pos x="20" y="41"/>
                </a:cxn>
                <a:cxn ang="0">
                  <a:pos x="25" y="41"/>
                </a:cxn>
                <a:cxn ang="0">
                  <a:pos x="30" y="41"/>
                </a:cxn>
                <a:cxn ang="0">
                  <a:pos x="33" y="40"/>
                </a:cxn>
                <a:cxn ang="0">
                  <a:pos x="36" y="35"/>
                </a:cxn>
                <a:cxn ang="0">
                  <a:pos x="39" y="30"/>
                </a:cxn>
                <a:cxn ang="0">
                  <a:pos x="41" y="32"/>
                </a:cxn>
                <a:cxn ang="0">
                  <a:pos x="38" y="38"/>
                </a:cxn>
                <a:cxn ang="0">
                  <a:pos x="35" y="45"/>
                </a:cxn>
                <a:cxn ang="0">
                  <a:pos x="30" y="48"/>
                </a:cxn>
                <a:cxn ang="0">
                  <a:pos x="25" y="49"/>
                </a:cxn>
                <a:cxn ang="0">
                  <a:pos x="20" y="51"/>
                </a:cxn>
                <a:cxn ang="0">
                  <a:pos x="16" y="49"/>
                </a:cxn>
                <a:cxn ang="0">
                  <a:pos x="11" y="48"/>
                </a:cxn>
                <a:cxn ang="0">
                  <a:pos x="6" y="43"/>
                </a:cxn>
                <a:cxn ang="0">
                  <a:pos x="3" y="38"/>
                </a:cxn>
                <a:cxn ang="0">
                  <a:pos x="1" y="33"/>
                </a:cxn>
                <a:cxn ang="0">
                  <a:pos x="0" y="25"/>
                </a:cxn>
                <a:cxn ang="0">
                  <a:pos x="1" y="17"/>
                </a:cxn>
                <a:cxn ang="0">
                  <a:pos x="3" y="11"/>
                </a:cxn>
                <a:cxn ang="0">
                  <a:pos x="6" y="6"/>
                </a:cxn>
                <a:cxn ang="0">
                  <a:pos x="11" y="3"/>
                </a:cxn>
                <a:cxn ang="0">
                  <a:pos x="16" y="0"/>
                </a:cxn>
                <a:cxn ang="0">
                  <a:pos x="22" y="0"/>
                </a:cxn>
                <a:cxn ang="0">
                  <a:pos x="27" y="0"/>
                </a:cxn>
                <a:cxn ang="0">
                  <a:pos x="32" y="2"/>
                </a:cxn>
                <a:cxn ang="0">
                  <a:pos x="35" y="5"/>
                </a:cxn>
                <a:cxn ang="0">
                  <a:pos x="38" y="10"/>
                </a:cxn>
                <a:cxn ang="0">
                  <a:pos x="39" y="13"/>
                </a:cxn>
                <a:cxn ang="0">
                  <a:pos x="41" y="19"/>
                </a:cxn>
                <a:cxn ang="0">
                  <a:pos x="8" y="19"/>
                </a:cxn>
                <a:cxn ang="0">
                  <a:pos x="8" y="16"/>
                </a:cxn>
                <a:cxn ang="0">
                  <a:pos x="30" y="16"/>
                </a:cxn>
                <a:cxn ang="0">
                  <a:pos x="28" y="11"/>
                </a:cxn>
                <a:cxn ang="0">
                  <a:pos x="28" y="10"/>
                </a:cxn>
                <a:cxn ang="0">
                  <a:pos x="27" y="6"/>
                </a:cxn>
                <a:cxn ang="0">
                  <a:pos x="25" y="5"/>
                </a:cxn>
                <a:cxn ang="0">
                  <a:pos x="22" y="3"/>
                </a:cxn>
                <a:cxn ang="0">
                  <a:pos x="19" y="3"/>
                </a:cxn>
                <a:cxn ang="0">
                  <a:pos x="16" y="3"/>
                </a:cxn>
                <a:cxn ang="0">
                  <a:pos x="12" y="6"/>
                </a:cxn>
                <a:cxn ang="0">
                  <a:pos x="9" y="10"/>
                </a:cxn>
                <a:cxn ang="0">
                  <a:pos x="8" y="16"/>
                </a:cxn>
              </a:cxnLst>
              <a:rect l="0" t="0" r="r" b="b"/>
              <a:pathLst>
                <a:path w="41" h="51">
                  <a:moveTo>
                    <a:pt x="8" y="19"/>
                  </a:moveTo>
                  <a:lnTo>
                    <a:pt x="8" y="25"/>
                  </a:lnTo>
                  <a:lnTo>
                    <a:pt x="11" y="30"/>
                  </a:lnTo>
                  <a:lnTo>
                    <a:pt x="12" y="35"/>
                  </a:lnTo>
                  <a:lnTo>
                    <a:pt x="17" y="38"/>
                  </a:lnTo>
                  <a:lnTo>
                    <a:pt x="20" y="41"/>
                  </a:lnTo>
                  <a:lnTo>
                    <a:pt x="25" y="41"/>
                  </a:lnTo>
                  <a:lnTo>
                    <a:pt x="30" y="41"/>
                  </a:lnTo>
                  <a:lnTo>
                    <a:pt x="33" y="40"/>
                  </a:lnTo>
                  <a:lnTo>
                    <a:pt x="36" y="35"/>
                  </a:lnTo>
                  <a:lnTo>
                    <a:pt x="39" y="30"/>
                  </a:lnTo>
                  <a:lnTo>
                    <a:pt x="41" y="32"/>
                  </a:lnTo>
                  <a:lnTo>
                    <a:pt x="38" y="38"/>
                  </a:lnTo>
                  <a:lnTo>
                    <a:pt x="35" y="45"/>
                  </a:lnTo>
                  <a:lnTo>
                    <a:pt x="30" y="48"/>
                  </a:lnTo>
                  <a:lnTo>
                    <a:pt x="25" y="49"/>
                  </a:lnTo>
                  <a:lnTo>
                    <a:pt x="20" y="51"/>
                  </a:lnTo>
                  <a:lnTo>
                    <a:pt x="16" y="49"/>
                  </a:lnTo>
                  <a:lnTo>
                    <a:pt x="11" y="48"/>
                  </a:lnTo>
                  <a:lnTo>
                    <a:pt x="6" y="43"/>
                  </a:lnTo>
                  <a:lnTo>
                    <a:pt x="3" y="38"/>
                  </a:lnTo>
                  <a:lnTo>
                    <a:pt x="1" y="33"/>
                  </a:lnTo>
                  <a:lnTo>
                    <a:pt x="0" y="25"/>
                  </a:lnTo>
                  <a:lnTo>
                    <a:pt x="1" y="17"/>
                  </a:lnTo>
                  <a:lnTo>
                    <a:pt x="3" y="11"/>
                  </a:lnTo>
                  <a:lnTo>
                    <a:pt x="6" y="6"/>
                  </a:lnTo>
                  <a:lnTo>
                    <a:pt x="11" y="3"/>
                  </a:lnTo>
                  <a:lnTo>
                    <a:pt x="16" y="0"/>
                  </a:lnTo>
                  <a:lnTo>
                    <a:pt x="22" y="0"/>
                  </a:lnTo>
                  <a:lnTo>
                    <a:pt x="27" y="0"/>
                  </a:lnTo>
                  <a:lnTo>
                    <a:pt x="32" y="2"/>
                  </a:lnTo>
                  <a:lnTo>
                    <a:pt x="35" y="5"/>
                  </a:lnTo>
                  <a:lnTo>
                    <a:pt x="38" y="10"/>
                  </a:lnTo>
                  <a:lnTo>
                    <a:pt x="39" y="13"/>
                  </a:lnTo>
                  <a:lnTo>
                    <a:pt x="41" y="19"/>
                  </a:lnTo>
                  <a:lnTo>
                    <a:pt x="8" y="19"/>
                  </a:lnTo>
                  <a:close/>
                  <a:moveTo>
                    <a:pt x="8" y="16"/>
                  </a:moveTo>
                  <a:lnTo>
                    <a:pt x="30" y="16"/>
                  </a:lnTo>
                  <a:lnTo>
                    <a:pt x="28" y="11"/>
                  </a:lnTo>
                  <a:lnTo>
                    <a:pt x="28" y="10"/>
                  </a:lnTo>
                  <a:lnTo>
                    <a:pt x="27" y="6"/>
                  </a:lnTo>
                  <a:lnTo>
                    <a:pt x="25" y="5"/>
                  </a:lnTo>
                  <a:lnTo>
                    <a:pt x="22" y="3"/>
                  </a:lnTo>
                  <a:lnTo>
                    <a:pt x="19" y="3"/>
                  </a:lnTo>
                  <a:lnTo>
                    <a:pt x="16" y="3"/>
                  </a:lnTo>
                  <a:lnTo>
                    <a:pt x="12" y="6"/>
                  </a:lnTo>
                  <a:lnTo>
                    <a:pt x="9" y="10"/>
                  </a:lnTo>
                  <a:lnTo>
                    <a:pt x="8" y="16"/>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69" name="Freeform 87"/>
            <p:cNvSpPr>
              <a:spLocks noChangeArrowheads="1"/>
            </p:cNvSpPr>
            <p:nvPr/>
          </p:nvSpPr>
          <p:spPr bwMode="auto">
            <a:xfrm>
              <a:off x="4335" y="2228"/>
              <a:ext cx="12" cy="33"/>
            </a:xfrm>
            <a:custGeom>
              <a:avLst/>
              <a:gdLst/>
              <a:ahLst/>
              <a:cxnLst>
                <a:cxn ang="0">
                  <a:pos x="3" y="30"/>
                </a:cxn>
                <a:cxn ang="0">
                  <a:pos x="2" y="14"/>
                </a:cxn>
                <a:cxn ang="0">
                  <a:pos x="0" y="10"/>
                </a:cxn>
                <a:cxn ang="0">
                  <a:pos x="0" y="6"/>
                </a:cxn>
                <a:cxn ang="0">
                  <a:pos x="0" y="3"/>
                </a:cxn>
                <a:cxn ang="0">
                  <a:pos x="2" y="2"/>
                </a:cxn>
                <a:cxn ang="0">
                  <a:pos x="3" y="0"/>
                </a:cxn>
                <a:cxn ang="0">
                  <a:pos x="5" y="0"/>
                </a:cxn>
                <a:cxn ang="0">
                  <a:pos x="8" y="0"/>
                </a:cxn>
                <a:cxn ang="0">
                  <a:pos x="10" y="2"/>
                </a:cxn>
                <a:cxn ang="0">
                  <a:pos x="10" y="3"/>
                </a:cxn>
                <a:cxn ang="0">
                  <a:pos x="11" y="5"/>
                </a:cxn>
                <a:cxn ang="0">
                  <a:pos x="11" y="8"/>
                </a:cxn>
                <a:cxn ang="0">
                  <a:pos x="10" y="11"/>
                </a:cxn>
                <a:cxn ang="0">
                  <a:pos x="10" y="14"/>
                </a:cxn>
                <a:cxn ang="0">
                  <a:pos x="6" y="30"/>
                </a:cxn>
                <a:cxn ang="0">
                  <a:pos x="3" y="30"/>
                </a:cxn>
              </a:cxnLst>
              <a:rect l="0" t="0" r="r" b="b"/>
              <a:pathLst>
                <a:path w="11" h="30">
                  <a:moveTo>
                    <a:pt x="3" y="30"/>
                  </a:moveTo>
                  <a:lnTo>
                    <a:pt x="2" y="14"/>
                  </a:lnTo>
                  <a:lnTo>
                    <a:pt x="0" y="10"/>
                  </a:lnTo>
                  <a:lnTo>
                    <a:pt x="0" y="6"/>
                  </a:lnTo>
                  <a:lnTo>
                    <a:pt x="0" y="3"/>
                  </a:lnTo>
                  <a:lnTo>
                    <a:pt x="2" y="2"/>
                  </a:lnTo>
                  <a:lnTo>
                    <a:pt x="3" y="0"/>
                  </a:lnTo>
                  <a:lnTo>
                    <a:pt x="5" y="0"/>
                  </a:lnTo>
                  <a:lnTo>
                    <a:pt x="8" y="0"/>
                  </a:lnTo>
                  <a:lnTo>
                    <a:pt x="10" y="2"/>
                  </a:lnTo>
                  <a:lnTo>
                    <a:pt x="10" y="3"/>
                  </a:lnTo>
                  <a:lnTo>
                    <a:pt x="11" y="5"/>
                  </a:lnTo>
                  <a:lnTo>
                    <a:pt x="11" y="8"/>
                  </a:lnTo>
                  <a:lnTo>
                    <a:pt x="10" y="11"/>
                  </a:lnTo>
                  <a:lnTo>
                    <a:pt x="10" y="14"/>
                  </a:lnTo>
                  <a:lnTo>
                    <a:pt x="6" y="30"/>
                  </a:lnTo>
                  <a:lnTo>
                    <a:pt x="3" y="3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0" name="Freeform 88"/>
            <p:cNvSpPr>
              <a:spLocks noChangeArrowheads="1"/>
            </p:cNvSpPr>
            <p:nvPr/>
          </p:nvSpPr>
          <p:spPr bwMode="auto">
            <a:xfrm>
              <a:off x="4238" y="2566"/>
              <a:ext cx="50" cy="83"/>
            </a:xfrm>
            <a:custGeom>
              <a:avLst/>
              <a:gdLst/>
              <a:ahLst/>
              <a:cxnLst>
                <a:cxn ang="0">
                  <a:pos x="36" y="1"/>
                </a:cxn>
                <a:cxn ang="0">
                  <a:pos x="45" y="1"/>
                </a:cxn>
                <a:cxn ang="0">
                  <a:pos x="43" y="3"/>
                </a:cxn>
                <a:cxn ang="0">
                  <a:pos x="42" y="6"/>
                </a:cxn>
                <a:cxn ang="0">
                  <a:pos x="39" y="13"/>
                </a:cxn>
                <a:cxn ang="0">
                  <a:pos x="36" y="19"/>
                </a:cxn>
                <a:cxn ang="0">
                  <a:pos x="32" y="25"/>
                </a:cxn>
                <a:cxn ang="0">
                  <a:pos x="31" y="30"/>
                </a:cxn>
                <a:cxn ang="0">
                  <a:pos x="31" y="32"/>
                </a:cxn>
                <a:cxn ang="0">
                  <a:pos x="29" y="33"/>
                </a:cxn>
                <a:cxn ang="0">
                  <a:pos x="24" y="46"/>
                </a:cxn>
                <a:cxn ang="0">
                  <a:pos x="24" y="49"/>
                </a:cxn>
                <a:cxn ang="0">
                  <a:pos x="24" y="52"/>
                </a:cxn>
                <a:cxn ang="0">
                  <a:pos x="24" y="55"/>
                </a:cxn>
                <a:cxn ang="0">
                  <a:pos x="24" y="59"/>
                </a:cxn>
                <a:cxn ang="0">
                  <a:pos x="24" y="65"/>
                </a:cxn>
                <a:cxn ang="0">
                  <a:pos x="23" y="70"/>
                </a:cxn>
                <a:cxn ang="0">
                  <a:pos x="23" y="71"/>
                </a:cxn>
                <a:cxn ang="0">
                  <a:pos x="21" y="73"/>
                </a:cxn>
                <a:cxn ang="0">
                  <a:pos x="20" y="75"/>
                </a:cxn>
                <a:cxn ang="0">
                  <a:pos x="18" y="75"/>
                </a:cxn>
                <a:cxn ang="0">
                  <a:pos x="16" y="75"/>
                </a:cxn>
                <a:cxn ang="0">
                  <a:pos x="15" y="73"/>
                </a:cxn>
                <a:cxn ang="0">
                  <a:pos x="15" y="71"/>
                </a:cxn>
                <a:cxn ang="0">
                  <a:pos x="15" y="68"/>
                </a:cxn>
                <a:cxn ang="0">
                  <a:pos x="15" y="65"/>
                </a:cxn>
                <a:cxn ang="0">
                  <a:pos x="16" y="60"/>
                </a:cxn>
                <a:cxn ang="0">
                  <a:pos x="18" y="54"/>
                </a:cxn>
                <a:cxn ang="0">
                  <a:pos x="21" y="48"/>
                </a:cxn>
                <a:cxn ang="0">
                  <a:pos x="18" y="25"/>
                </a:cxn>
                <a:cxn ang="0">
                  <a:pos x="15" y="14"/>
                </a:cxn>
                <a:cxn ang="0">
                  <a:pos x="13" y="11"/>
                </a:cxn>
                <a:cxn ang="0">
                  <a:pos x="12" y="8"/>
                </a:cxn>
                <a:cxn ang="0">
                  <a:pos x="8" y="8"/>
                </a:cxn>
                <a:cxn ang="0">
                  <a:pos x="7" y="8"/>
                </a:cxn>
                <a:cxn ang="0">
                  <a:pos x="5" y="9"/>
                </a:cxn>
                <a:cxn ang="0">
                  <a:pos x="4" y="13"/>
                </a:cxn>
                <a:cxn ang="0">
                  <a:pos x="2" y="17"/>
                </a:cxn>
                <a:cxn ang="0">
                  <a:pos x="0" y="17"/>
                </a:cxn>
                <a:cxn ang="0">
                  <a:pos x="0" y="16"/>
                </a:cxn>
                <a:cxn ang="0">
                  <a:pos x="0" y="14"/>
                </a:cxn>
                <a:cxn ang="0">
                  <a:pos x="0" y="9"/>
                </a:cxn>
                <a:cxn ang="0">
                  <a:pos x="2" y="6"/>
                </a:cxn>
                <a:cxn ang="0">
                  <a:pos x="4" y="3"/>
                </a:cxn>
                <a:cxn ang="0">
                  <a:pos x="5" y="1"/>
                </a:cxn>
                <a:cxn ang="0">
                  <a:pos x="8" y="0"/>
                </a:cxn>
                <a:cxn ang="0">
                  <a:pos x="12" y="0"/>
                </a:cxn>
                <a:cxn ang="0">
                  <a:pos x="15" y="1"/>
                </a:cxn>
                <a:cxn ang="0">
                  <a:pos x="16" y="5"/>
                </a:cxn>
                <a:cxn ang="0">
                  <a:pos x="18" y="9"/>
                </a:cxn>
                <a:cxn ang="0">
                  <a:pos x="20" y="14"/>
                </a:cxn>
                <a:cxn ang="0">
                  <a:pos x="21" y="27"/>
                </a:cxn>
                <a:cxn ang="0">
                  <a:pos x="23" y="40"/>
                </a:cxn>
                <a:cxn ang="0">
                  <a:pos x="28" y="24"/>
                </a:cxn>
                <a:cxn ang="0">
                  <a:pos x="31" y="13"/>
                </a:cxn>
                <a:cxn ang="0">
                  <a:pos x="36" y="1"/>
                </a:cxn>
              </a:cxnLst>
              <a:rect l="0" t="0" r="r" b="b"/>
              <a:pathLst>
                <a:path w="45" h="75">
                  <a:moveTo>
                    <a:pt x="36" y="1"/>
                  </a:moveTo>
                  <a:lnTo>
                    <a:pt x="45" y="1"/>
                  </a:lnTo>
                  <a:lnTo>
                    <a:pt x="43" y="3"/>
                  </a:lnTo>
                  <a:lnTo>
                    <a:pt x="42" y="6"/>
                  </a:lnTo>
                  <a:lnTo>
                    <a:pt x="39" y="13"/>
                  </a:lnTo>
                  <a:lnTo>
                    <a:pt x="36" y="19"/>
                  </a:lnTo>
                  <a:lnTo>
                    <a:pt x="32" y="25"/>
                  </a:lnTo>
                  <a:lnTo>
                    <a:pt x="31" y="30"/>
                  </a:lnTo>
                  <a:lnTo>
                    <a:pt x="31" y="32"/>
                  </a:lnTo>
                  <a:lnTo>
                    <a:pt x="29" y="33"/>
                  </a:lnTo>
                  <a:lnTo>
                    <a:pt x="24" y="46"/>
                  </a:lnTo>
                  <a:lnTo>
                    <a:pt x="24" y="49"/>
                  </a:lnTo>
                  <a:lnTo>
                    <a:pt x="24" y="52"/>
                  </a:lnTo>
                  <a:lnTo>
                    <a:pt x="24" y="55"/>
                  </a:lnTo>
                  <a:lnTo>
                    <a:pt x="24" y="59"/>
                  </a:lnTo>
                  <a:lnTo>
                    <a:pt x="24" y="65"/>
                  </a:lnTo>
                  <a:lnTo>
                    <a:pt x="23" y="70"/>
                  </a:lnTo>
                  <a:lnTo>
                    <a:pt x="23" y="71"/>
                  </a:lnTo>
                  <a:lnTo>
                    <a:pt x="21" y="73"/>
                  </a:lnTo>
                  <a:lnTo>
                    <a:pt x="20" y="75"/>
                  </a:lnTo>
                  <a:lnTo>
                    <a:pt x="18" y="75"/>
                  </a:lnTo>
                  <a:lnTo>
                    <a:pt x="16" y="75"/>
                  </a:lnTo>
                  <a:lnTo>
                    <a:pt x="15" y="73"/>
                  </a:lnTo>
                  <a:lnTo>
                    <a:pt x="15" y="71"/>
                  </a:lnTo>
                  <a:lnTo>
                    <a:pt x="15" y="68"/>
                  </a:lnTo>
                  <a:lnTo>
                    <a:pt x="15" y="65"/>
                  </a:lnTo>
                  <a:lnTo>
                    <a:pt x="16" y="60"/>
                  </a:lnTo>
                  <a:lnTo>
                    <a:pt x="18" y="54"/>
                  </a:lnTo>
                  <a:lnTo>
                    <a:pt x="21" y="48"/>
                  </a:lnTo>
                  <a:lnTo>
                    <a:pt x="18" y="25"/>
                  </a:lnTo>
                  <a:lnTo>
                    <a:pt x="15" y="14"/>
                  </a:lnTo>
                  <a:lnTo>
                    <a:pt x="13" y="11"/>
                  </a:lnTo>
                  <a:lnTo>
                    <a:pt x="12" y="8"/>
                  </a:lnTo>
                  <a:lnTo>
                    <a:pt x="8" y="8"/>
                  </a:lnTo>
                  <a:lnTo>
                    <a:pt x="7" y="8"/>
                  </a:lnTo>
                  <a:lnTo>
                    <a:pt x="5" y="9"/>
                  </a:lnTo>
                  <a:lnTo>
                    <a:pt x="4" y="13"/>
                  </a:lnTo>
                  <a:lnTo>
                    <a:pt x="2" y="17"/>
                  </a:lnTo>
                  <a:lnTo>
                    <a:pt x="0" y="17"/>
                  </a:lnTo>
                  <a:lnTo>
                    <a:pt x="0" y="16"/>
                  </a:lnTo>
                  <a:lnTo>
                    <a:pt x="0" y="14"/>
                  </a:lnTo>
                  <a:lnTo>
                    <a:pt x="0" y="9"/>
                  </a:lnTo>
                  <a:lnTo>
                    <a:pt x="2" y="6"/>
                  </a:lnTo>
                  <a:lnTo>
                    <a:pt x="4" y="3"/>
                  </a:lnTo>
                  <a:lnTo>
                    <a:pt x="5" y="1"/>
                  </a:lnTo>
                  <a:lnTo>
                    <a:pt x="8" y="0"/>
                  </a:lnTo>
                  <a:lnTo>
                    <a:pt x="12" y="0"/>
                  </a:lnTo>
                  <a:lnTo>
                    <a:pt x="15" y="1"/>
                  </a:lnTo>
                  <a:lnTo>
                    <a:pt x="16" y="5"/>
                  </a:lnTo>
                  <a:lnTo>
                    <a:pt x="18" y="9"/>
                  </a:lnTo>
                  <a:lnTo>
                    <a:pt x="20" y="14"/>
                  </a:lnTo>
                  <a:lnTo>
                    <a:pt x="21" y="27"/>
                  </a:lnTo>
                  <a:lnTo>
                    <a:pt x="23" y="40"/>
                  </a:lnTo>
                  <a:lnTo>
                    <a:pt x="28" y="24"/>
                  </a:lnTo>
                  <a:lnTo>
                    <a:pt x="31" y="13"/>
                  </a:lnTo>
                  <a:lnTo>
                    <a:pt x="36" y="1"/>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1" name="Freeform 89"/>
            <p:cNvSpPr>
              <a:spLocks noChangeArrowheads="1"/>
            </p:cNvSpPr>
            <p:nvPr/>
          </p:nvSpPr>
          <p:spPr bwMode="auto">
            <a:xfrm>
              <a:off x="4293" y="2502"/>
              <a:ext cx="30" cy="36"/>
            </a:xfrm>
            <a:custGeom>
              <a:avLst/>
              <a:gdLst/>
              <a:ahLst/>
              <a:cxnLst>
                <a:cxn ang="0">
                  <a:pos x="13" y="13"/>
                </a:cxn>
                <a:cxn ang="0">
                  <a:pos x="11" y="7"/>
                </a:cxn>
                <a:cxn ang="0">
                  <a:pos x="11" y="4"/>
                </a:cxn>
                <a:cxn ang="0">
                  <a:pos x="13" y="2"/>
                </a:cxn>
                <a:cxn ang="0">
                  <a:pos x="14" y="2"/>
                </a:cxn>
                <a:cxn ang="0">
                  <a:pos x="16" y="4"/>
                </a:cxn>
                <a:cxn ang="0">
                  <a:pos x="16" y="7"/>
                </a:cxn>
                <a:cxn ang="0">
                  <a:pos x="14" y="13"/>
                </a:cxn>
                <a:cxn ang="0">
                  <a:pos x="16" y="13"/>
                </a:cxn>
                <a:cxn ang="0">
                  <a:pos x="21" y="10"/>
                </a:cxn>
                <a:cxn ang="0">
                  <a:pos x="24" y="8"/>
                </a:cxn>
                <a:cxn ang="0">
                  <a:pos x="25" y="8"/>
                </a:cxn>
                <a:cxn ang="0">
                  <a:pos x="27" y="10"/>
                </a:cxn>
                <a:cxn ang="0">
                  <a:pos x="27" y="12"/>
                </a:cxn>
                <a:cxn ang="0">
                  <a:pos x="24" y="15"/>
                </a:cxn>
                <a:cxn ang="0">
                  <a:pos x="17" y="16"/>
                </a:cxn>
                <a:cxn ang="0">
                  <a:pos x="17" y="18"/>
                </a:cxn>
                <a:cxn ang="0">
                  <a:pos x="24" y="20"/>
                </a:cxn>
                <a:cxn ang="0">
                  <a:pos x="27" y="21"/>
                </a:cxn>
                <a:cxn ang="0">
                  <a:pos x="27" y="24"/>
                </a:cxn>
                <a:cxn ang="0">
                  <a:pos x="25" y="26"/>
                </a:cxn>
                <a:cxn ang="0">
                  <a:pos x="24" y="26"/>
                </a:cxn>
                <a:cxn ang="0">
                  <a:pos x="21" y="24"/>
                </a:cxn>
                <a:cxn ang="0">
                  <a:pos x="16" y="20"/>
                </a:cxn>
                <a:cxn ang="0">
                  <a:pos x="14" y="21"/>
                </a:cxn>
                <a:cxn ang="0">
                  <a:pos x="16" y="26"/>
                </a:cxn>
                <a:cxn ang="0">
                  <a:pos x="16" y="31"/>
                </a:cxn>
                <a:cxn ang="0">
                  <a:pos x="14" y="32"/>
                </a:cxn>
                <a:cxn ang="0">
                  <a:pos x="13" y="32"/>
                </a:cxn>
                <a:cxn ang="0">
                  <a:pos x="11" y="31"/>
                </a:cxn>
                <a:cxn ang="0">
                  <a:pos x="11" y="28"/>
                </a:cxn>
                <a:cxn ang="0">
                  <a:pos x="13" y="23"/>
                </a:cxn>
                <a:cxn ang="0">
                  <a:pos x="13" y="20"/>
                </a:cxn>
                <a:cxn ang="0">
                  <a:pos x="11" y="20"/>
                </a:cxn>
                <a:cxn ang="0">
                  <a:pos x="6" y="24"/>
                </a:cxn>
                <a:cxn ang="0">
                  <a:pos x="5" y="26"/>
                </a:cxn>
                <a:cxn ang="0">
                  <a:pos x="1" y="26"/>
                </a:cxn>
                <a:cxn ang="0">
                  <a:pos x="0" y="24"/>
                </a:cxn>
                <a:cxn ang="0">
                  <a:pos x="0" y="23"/>
                </a:cxn>
                <a:cxn ang="0">
                  <a:pos x="1" y="20"/>
                </a:cxn>
                <a:cxn ang="0">
                  <a:pos x="5" y="20"/>
                </a:cxn>
                <a:cxn ang="0">
                  <a:pos x="9" y="18"/>
                </a:cxn>
                <a:cxn ang="0">
                  <a:pos x="9" y="16"/>
                </a:cxn>
                <a:cxn ang="0">
                  <a:pos x="3" y="15"/>
                </a:cxn>
                <a:cxn ang="0">
                  <a:pos x="0" y="12"/>
                </a:cxn>
                <a:cxn ang="0">
                  <a:pos x="0" y="10"/>
                </a:cxn>
                <a:cxn ang="0">
                  <a:pos x="1" y="8"/>
                </a:cxn>
                <a:cxn ang="0">
                  <a:pos x="5" y="8"/>
                </a:cxn>
                <a:cxn ang="0">
                  <a:pos x="6" y="10"/>
                </a:cxn>
                <a:cxn ang="0">
                  <a:pos x="11" y="13"/>
                </a:cxn>
              </a:cxnLst>
              <a:rect l="0" t="0" r="r" b="b"/>
              <a:pathLst>
                <a:path w="27" h="32">
                  <a:moveTo>
                    <a:pt x="13" y="15"/>
                  </a:moveTo>
                  <a:lnTo>
                    <a:pt x="13" y="13"/>
                  </a:lnTo>
                  <a:lnTo>
                    <a:pt x="13" y="10"/>
                  </a:lnTo>
                  <a:lnTo>
                    <a:pt x="11" y="7"/>
                  </a:lnTo>
                  <a:lnTo>
                    <a:pt x="11" y="5"/>
                  </a:lnTo>
                  <a:lnTo>
                    <a:pt x="11" y="4"/>
                  </a:lnTo>
                  <a:lnTo>
                    <a:pt x="11" y="2"/>
                  </a:lnTo>
                  <a:lnTo>
                    <a:pt x="13" y="2"/>
                  </a:lnTo>
                  <a:lnTo>
                    <a:pt x="14" y="0"/>
                  </a:lnTo>
                  <a:lnTo>
                    <a:pt x="14" y="2"/>
                  </a:lnTo>
                  <a:lnTo>
                    <a:pt x="16" y="2"/>
                  </a:lnTo>
                  <a:lnTo>
                    <a:pt x="16" y="4"/>
                  </a:lnTo>
                  <a:lnTo>
                    <a:pt x="17" y="5"/>
                  </a:lnTo>
                  <a:lnTo>
                    <a:pt x="16" y="7"/>
                  </a:lnTo>
                  <a:lnTo>
                    <a:pt x="16" y="10"/>
                  </a:lnTo>
                  <a:lnTo>
                    <a:pt x="14" y="13"/>
                  </a:lnTo>
                  <a:lnTo>
                    <a:pt x="14" y="15"/>
                  </a:lnTo>
                  <a:lnTo>
                    <a:pt x="16" y="13"/>
                  </a:lnTo>
                  <a:lnTo>
                    <a:pt x="17" y="12"/>
                  </a:lnTo>
                  <a:lnTo>
                    <a:pt x="21" y="10"/>
                  </a:lnTo>
                  <a:lnTo>
                    <a:pt x="22" y="8"/>
                  </a:lnTo>
                  <a:lnTo>
                    <a:pt x="24" y="8"/>
                  </a:lnTo>
                  <a:lnTo>
                    <a:pt x="24" y="7"/>
                  </a:lnTo>
                  <a:lnTo>
                    <a:pt x="25" y="8"/>
                  </a:lnTo>
                  <a:lnTo>
                    <a:pt x="27" y="8"/>
                  </a:lnTo>
                  <a:lnTo>
                    <a:pt x="27" y="10"/>
                  </a:lnTo>
                  <a:lnTo>
                    <a:pt x="27" y="10"/>
                  </a:lnTo>
                  <a:lnTo>
                    <a:pt x="27" y="12"/>
                  </a:lnTo>
                  <a:lnTo>
                    <a:pt x="25" y="13"/>
                  </a:lnTo>
                  <a:lnTo>
                    <a:pt x="24" y="15"/>
                  </a:lnTo>
                  <a:lnTo>
                    <a:pt x="21" y="15"/>
                  </a:lnTo>
                  <a:lnTo>
                    <a:pt x="17" y="16"/>
                  </a:lnTo>
                  <a:lnTo>
                    <a:pt x="16" y="16"/>
                  </a:lnTo>
                  <a:lnTo>
                    <a:pt x="17" y="18"/>
                  </a:lnTo>
                  <a:lnTo>
                    <a:pt x="21" y="18"/>
                  </a:lnTo>
                  <a:lnTo>
                    <a:pt x="24" y="20"/>
                  </a:lnTo>
                  <a:lnTo>
                    <a:pt x="25" y="21"/>
                  </a:lnTo>
                  <a:lnTo>
                    <a:pt x="27" y="21"/>
                  </a:lnTo>
                  <a:lnTo>
                    <a:pt x="27" y="23"/>
                  </a:lnTo>
                  <a:lnTo>
                    <a:pt x="27" y="24"/>
                  </a:lnTo>
                  <a:lnTo>
                    <a:pt x="27" y="24"/>
                  </a:lnTo>
                  <a:lnTo>
                    <a:pt x="25" y="26"/>
                  </a:lnTo>
                  <a:lnTo>
                    <a:pt x="24" y="26"/>
                  </a:lnTo>
                  <a:lnTo>
                    <a:pt x="24" y="26"/>
                  </a:lnTo>
                  <a:lnTo>
                    <a:pt x="22" y="26"/>
                  </a:lnTo>
                  <a:lnTo>
                    <a:pt x="21" y="24"/>
                  </a:lnTo>
                  <a:lnTo>
                    <a:pt x="19" y="21"/>
                  </a:lnTo>
                  <a:lnTo>
                    <a:pt x="16" y="20"/>
                  </a:lnTo>
                  <a:lnTo>
                    <a:pt x="14" y="18"/>
                  </a:lnTo>
                  <a:lnTo>
                    <a:pt x="14" y="21"/>
                  </a:lnTo>
                  <a:lnTo>
                    <a:pt x="16" y="23"/>
                  </a:lnTo>
                  <a:lnTo>
                    <a:pt x="16" y="26"/>
                  </a:lnTo>
                  <a:lnTo>
                    <a:pt x="17" y="29"/>
                  </a:lnTo>
                  <a:lnTo>
                    <a:pt x="16" y="31"/>
                  </a:lnTo>
                  <a:lnTo>
                    <a:pt x="16" y="31"/>
                  </a:lnTo>
                  <a:lnTo>
                    <a:pt x="14" y="32"/>
                  </a:lnTo>
                  <a:lnTo>
                    <a:pt x="14" y="32"/>
                  </a:lnTo>
                  <a:lnTo>
                    <a:pt x="13" y="32"/>
                  </a:lnTo>
                  <a:lnTo>
                    <a:pt x="11" y="31"/>
                  </a:lnTo>
                  <a:lnTo>
                    <a:pt x="11" y="31"/>
                  </a:lnTo>
                  <a:lnTo>
                    <a:pt x="11" y="29"/>
                  </a:lnTo>
                  <a:lnTo>
                    <a:pt x="11" y="28"/>
                  </a:lnTo>
                  <a:lnTo>
                    <a:pt x="11" y="24"/>
                  </a:lnTo>
                  <a:lnTo>
                    <a:pt x="13" y="23"/>
                  </a:lnTo>
                  <a:lnTo>
                    <a:pt x="13" y="21"/>
                  </a:lnTo>
                  <a:lnTo>
                    <a:pt x="13" y="20"/>
                  </a:lnTo>
                  <a:lnTo>
                    <a:pt x="13" y="18"/>
                  </a:lnTo>
                  <a:lnTo>
                    <a:pt x="11" y="20"/>
                  </a:lnTo>
                  <a:lnTo>
                    <a:pt x="9" y="21"/>
                  </a:lnTo>
                  <a:lnTo>
                    <a:pt x="6" y="24"/>
                  </a:lnTo>
                  <a:lnTo>
                    <a:pt x="5" y="26"/>
                  </a:lnTo>
                  <a:lnTo>
                    <a:pt x="5" y="26"/>
                  </a:lnTo>
                  <a:lnTo>
                    <a:pt x="3" y="26"/>
                  </a:lnTo>
                  <a:lnTo>
                    <a:pt x="1" y="26"/>
                  </a:lnTo>
                  <a:lnTo>
                    <a:pt x="1" y="24"/>
                  </a:lnTo>
                  <a:lnTo>
                    <a:pt x="0" y="24"/>
                  </a:lnTo>
                  <a:lnTo>
                    <a:pt x="0" y="23"/>
                  </a:lnTo>
                  <a:lnTo>
                    <a:pt x="0" y="23"/>
                  </a:lnTo>
                  <a:lnTo>
                    <a:pt x="1" y="21"/>
                  </a:lnTo>
                  <a:lnTo>
                    <a:pt x="1" y="20"/>
                  </a:lnTo>
                  <a:lnTo>
                    <a:pt x="3" y="20"/>
                  </a:lnTo>
                  <a:lnTo>
                    <a:pt x="5" y="20"/>
                  </a:lnTo>
                  <a:lnTo>
                    <a:pt x="8" y="18"/>
                  </a:lnTo>
                  <a:lnTo>
                    <a:pt x="9" y="18"/>
                  </a:lnTo>
                  <a:lnTo>
                    <a:pt x="13" y="16"/>
                  </a:lnTo>
                  <a:lnTo>
                    <a:pt x="9" y="16"/>
                  </a:lnTo>
                  <a:lnTo>
                    <a:pt x="8" y="15"/>
                  </a:lnTo>
                  <a:lnTo>
                    <a:pt x="3" y="15"/>
                  </a:lnTo>
                  <a:lnTo>
                    <a:pt x="1" y="13"/>
                  </a:lnTo>
                  <a:lnTo>
                    <a:pt x="0" y="12"/>
                  </a:lnTo>
                  <a:lnTo>
                    <a:pt x="0" y="10"/>
                  </a:lnTo>
                  <a:lnTo>
                    <a:pt x="0" y="10"/>
                  </a:lnTo>
                  <a:lnTo>
                    <a:pt x="1" y="8"/>
                  </a:lnTo>
                  <a:lnTo>
                    <a:pt x="1" y="8"/>
                  </a:lnTo>
                  <a:lnTo>
                    <a:pt x="3" y="7"/>
                  </a:lnTo>
                  <a:lnTo>
                    <a:pt x="5" y="8"/>
                  </a:lnTo>
                  <a:lnTo>
                    <a:pt x="5" y="8"/>
                  </a:lnTo>
                  <a:lnTo>
                    <a:pt x="6" y="10"/>
                  </a:lnTo>
                  <a:lnTo>
                    <a:pt x="9" y="12"/>
                  </a:lnTo>
                  <a:lnTo>
                    <a:pt x="11" y="13"/>
                  </a:lnTo>
                  <a:lnTo>
                    <a:pt x="13" y="15"/>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2" name="Freeform 90"/>
            <p:cNvSpPr>
              <a:spLocks noChangeArrowheads="1"/>
            </p:cNvSpPr>
            <p:nvPr/>
          </p:nvSpPr>
          <p:spPr bwMode="auto">
            <a:xfrm>
              <a:off x="4944" y="2958"/>
              <a:ext cx="58" cy="56"/>
            </a:xfrm>
            <a:custGeom>
              <a:avLst/>
              <a:gdLst/>
              <a:ahLst/>
              <a:cxnLst>
                <a:cxn ang="0">
                  <a:pos x="53" y="0"/>
                </a:cxn>
                <a:cxn ang="0">
                  <a:pos x="53" y="8"/>
                </a:cxn>
                <a:cxn ang="0">
                  <a:pos x="42" y="8"/>
                </a:cxn>
                <a:cxn ang="0">
                  <a:pos x="40" y="20"/>
                </a:cxn>
                <a:cxn ang="0">
                  <a:pos x="40" y="32"/>
                </a:cxn>
                <a:cxn ang="0">
                  <a:pos x="40" y="36"/>
                </a:cxn>
                <a:cxn ang="0">
                  <a:pos x="42" y="40"/>
                </a:cxn>
                <a:cxn ang="0">
                  <a:pos x="43" y="41"/>
                </a:cxn>
                <a:cxn ang="0">
                  <a:pos x="46" y="41"/>
                </a:cxn>
                <a:cxn ang="0">
                  <a:pos x="48" y="41"/>
                </a:cxn>
                <a:cxn ang="0">
                  <a:pos x="50" y="40"/>
                </a:cxn>
                <a:cxn ang="0">
                  <a:pos x="50" y="38"/>
                </a:cxn>
                <a:cxn ang="0">
                  <a:pos x="51" y="35"/>
                </a:cxn>
                <a:cxn ang="0">
                  <a:pos x="53" y="35"/>
                </a:cxn>
                <a:cxn ang="0">
                  <a:pos x="53" y="40"/>
                </a:cxn>
                <a:cxn ang="0">
                  <a:pos x="51" y="44"/>
                </a:cxn>
                <a:cxn ang="0">
                  <a:pos x="50" y="46"/>
                </a:cxn>
                <a:cxn ang="0">
                  <a:pos x="46" y="49"/>
                </a:cxn>
                <a:cxn ang="0">
                  <a:pos x="43" y="51"/>
                </a:cxn>
                <a:cxn ang="0">
                  <a:pos x="38" y="49"/>
                </a:cxn>
                <a:cxn ang="0">
                  <a:pos x="37" y="46"/>
                </a:cxn>
                <a:cxn ang="0">
                  <a:pos x="35" y="43"/>
                </a:cxn>
                <a:cxn ang="0">
                  <a:pos x="34" y="40"/>
                </a:cxn>
                <a:cxn ang="0">
                  <a:pos x="34" y="33"/>
                </a:cxn>
                <a:cxn ang="0">
                  <a:pos x="34" y="27"/>
                </a:cxn>
                <a:cxn ang="0">
                  <a:pos x="34" y="19"/>
                </a:cxn>
                <a:cxn ang="0">
                  <a:pos x="35" y="8"/>
                </a:cxn>
                <a:cxn ang="0">
                  <a:pos x="23" y="8"/>
                </a:cxn>
                <a:cxn ang="0">
                  <a:pos x="21" y="30"/>
                </a:cxn>
                <a:cxn ang="0">
                  <a:pos x="18" y="43"/>
                </a:cxn>
                <a:cxn ang="0">
                  <a:pos x="16" y="48"/>
                </a:cxn>
                <a:cxn ang="0">
                  <a:pos x="15" y="49"/>
                </a:cxn>
                <a:cxn ang="0">
                  <a:pos x="11" y="51"/>
                </a:cxn>
                <a:cxn ang="0">
                  <a:pos x="10" y="51"/>
                </a:cxn>
                <a:cxn ang="0">
                  <a:pos x="8" y="49"/>
                </a:cxn>
                <a:cxn ang="0">
                  <a:pos x="8" y="48"/>
                </a:cxn>
                <a:cxn ang="0">
                  <a:pos x="8" y="46"/>
                </a:cxn>
                <a:cxn ang="0">
                  <a:pos x="8" y="44"/>
                </a:cxn>
                <a:cxn ang="0">
                  <a:pos x="8" y="43"/>
                </a:cxn>
                <a:cxn ang="0">
                  <a:pos x="8" y="41"/>
                </a:cxn>
                <a:cxn ang="0">
                  <a:pos x="10" y="40"/>
                </a:cxn>
                <a:cxn ang="0">
                  <a:pos x="13" y="35"/>
                </a:cxn>
                <a:cxn ang="0">
                  <a:pos x="15" y="30"/>
                </a:cxn>
                <a:cxn ang="0">
                  <a:pos x="16" y="24"/>
                </a:cxn>
                <a:cxn ang="0">
                  <a:pos x="18" y="17"/>
                </a:cxn>
                <a:cxn ang="0">
                  <a:pos x="18" y="8"/>
                </a:cxn>
                <a:cxn ang="0">
                  <a:pos x="15" y="8"/>
                </a:cxn>
                <a:cxn ang="0">
                  <a:pos x="11" y="9"/>
                </a:cxn>
                <a:cxn ang="0">
                  <a:pos x="8" y="9"/>
                </a:cxn>
                <a:cxn ang="0">
                  <a:pos x="7" y="13"/>
                </a:cxn>
                <a:cxn ang="0">
                  <a:pos x="3" y="16"/>
                </a:cxn>
                <a:cxn ang="0">
                  <a:pos x="0" y="16"/>
                </a:cxn>
                <a:cxn ang="0">
                  <a:pos x="3" y="9"/>
                </a:cxn>
                <a:cxn ang="0">
                  <a:pos x="5" y="5"/>
                </a:cxn>
                <a:cxn ang="0">
                  <a:pos x="8" y="3"/>
                </a:cxn>
                <a:cxn ang="0">
                  <a:pos x="11" y="0"/>
                </a:cxn>
                <a:cxn ang="0">
                  <a:pos x="16" y="0"/>
                </a:cxn>
                <a:cxn ang="0">
                  <a:pos x="53" y="0"/>
                </a:cxn>
              </a:cxnLst>
              <a:rect l="0" t="0" r="r" b="b"/>
              <a:pathLst>
                <a:path w="53" h="51">
                  <a:moveTo>
                    <a:pt x="53" y="0"/>
                  </a:moveTo>
                  <a:lnTo>
                    <a:pt x="53" y="8"/>
                  </a:lnTo>
                  <a:lnTo>
                    <a:pt x="42" y="8"/>
                  </a:lnTo>
                  <a:lnTo>
                    <a:pt x="40" y="20"/>
                  </a:lnTo>
                  <a:lnTo>
                    <a:pt x="40" y="32"/>
                  </a:lnTo>
                  <a:lnTo>
                    <a:pt x="40" y="36"/>
                  </a:lnTo>
                  <a:lnTo>
                    <a:pt x="42" y="40"/>
                  </a:lnTo>
                  <a:lnTo>
                    <a:pt x="43" y="41"/>
                  </a:lnTo>
                  <a:lnTo>
                    <a:pt x="46" y="41"/>
                  </a:lnTo>
                  <a:lnTo>
                    <a:pt x="48" y="41"/>
                  </a:lnTo>
                  <a:lnTo>
                    <a:pt x="50" y="40"/>
                  </a:lnTo>
                  <a:lnTo>
                    <a:pt x="50" y="38"/>
                  </a:lnTo>
                  <a:lnTo>
                    <a:pt x="51" y="35"/>
                  </a:lnTo>
                  <a:lnTo>
                    <a:pt x="53" y="35"/>
                  </a:lnTo>
                  <a:lnTo>
                    <a:pt x="53" y="40"/>
                  </a:lnTo>
                  <a:lnTo>
                    <a:pt x="51" y="44"/>
                  </a:lnTo>
                  <a:lnTo>
                    <a:pt x="50" y="46"/>
                  </a:lnTo>
                  <a:lnTo>
                    <a:pt x="46" y="49"/>
                  </a:lnTo>
                  <a:lnTo>
                    <a:pt x="43" y="51"/>
                  </a:lnTo>
                  <a:lnTo>
                    <a:pt x="38" y="49"/>
                  </a:lnTo>
                  <a:lnTo>
                    <a:pt x="37" y="46"/>
                  </a:lnTo>
                  <a:lnTo>
                    <a:pt x="35" y="43"/>
                  </a:lnTo>
                  <a:lnTo>
                    <a:pt x="34" y="40"/>
                  </a:lnTo>
                  <a:lnTo>
                    <a:pt x="34" y="33"/>
                  </a:lnTo>
                  <a:lnTo>
                    <a:pt x="34" y="27"/>
                  </a:lnTo>
                  <a:lnTo>
                    <a:pt x="34" y="19"/>
                  </a:lnTo>
                  <a:lnTo>
                    <a:pt x="35" y="8"/>
                  </a:lnTo>
                  <a:lnTo>
                    <a:pt x="23" y="8"/>
                  </a:lnTo>
                  <a:lnTo>
                    <a:pt x="21" y="30"/>
                  </a:lnTo>
                  <a:lnTo>
                    <a:pt x="18" y="43"/>
                  </a:lnTo>
                  <a:lnTo>
                    <a:pt x="16" y="48"/>
                  </a:lnTo>
                  <a:lnTo>
                    <a:pt x="15" y="49"/>
                  </a:lnTo>
                  <a:lnTo>
                    <a:pt x="11" y="51"/>
                  </a:lnTo>
                  <a:lnTo>
                    <a:pt x="10" y="51"/>
                  </a:lnTo>
                  <a:lnTo>
                    <a:pt x="8" y="49"/>
                  </a:lnTo>
                  <a:lnTo>
                    <a:pt x="8" y="48"/>
                  </a:lnTo>
                  <a:lnTo>
                    <a:pt x="8" y="46"/>
                  </a:lnTo>
                  <a:lnTo>
                    <a:pt x="8" y="44"/>
                  </a:lnTo>
                  <a:lnTo>
                    <a:pt x="8" y="43"/>
                  </a:lnTo>
                  <a:lnTo>
                    <a:pt x="8" y="41"/>
                  </a:lnTo>
                  <a:lnTo>
                    <a:pt x="10" y="40"/>
                  </a:lnTo>
                  <a:lnTo>
                    <a:pt x="13" y="35"/>
                  </a:lnTo>
                  <a:lnTo>
                    <a:pt x="15" y="30"/>
                  </a:lnTo>
                  <a:lnTo>
                    <a:pt x="16" y="24"/>
                  </a:lnTo>
                  <a:lnTo>
                    <a:pt x="18" y="17"/>
                  </a:lnTo>
                  <a:lnTo>
                    <a:pt x="18" y="8"/>
                  </a:lnTo>
                  <a:lnTo>
                    <a:pt x="15" y="8"/>
                  </a:lnTo>
                  <a:lnTo>
                    <a:pt x="11" y="9"/>
                  </a:lnTo>
                  <a:lnTo>
                    <a:pt x="8" y="9"/>
                  </a:lnTo>
                  <a:lnTo>
                    <a:pt x="7" y="13"/>
                  </a:lnTo>
                  <a:lnTo>
                    <a:pt x="3" y="16"/>
                  </a:lnTo>
                  <a:lnTo>
                    <a:pt x="0" y="16"/>
                  </a:lnTo>
                  <a:lnTo>
                    <a:pt x="3" y="9"/>
                  </a:lnTo>
                  <a:lnTo>
                    <a:pt x="5" y="5"/>
                  </a:lnTo>
                  <a:lnTo>
                    <a:pt x="8" y="3"/>
                  </a:lnTo>
                  <a:lnTo>
                    <a:pt x="11" y="0"/>
                  </a:lnTo>
                  <a:lnTo>
                    <a:pt x="16" y="0"/>
                  </a:lnTo>
                  <a:lnTo>
                    <a:pt x="53" y="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3" name="Freeform 91"/>
            <p:cNvSpPr>
              <a:spLocks noChangeArrowheads="1"/>
            </p:cNvSpPr>
            <p:nvPr/>
          </p:nvSpPr>
          <p:spPr bwMode="auto">
            <a:xfrm>
              <a:off x="4691" y="3066"/>
              <a:ext cx="53" cy="85"/>
            </a:xfrm>
            <a:custGeom>
              <a:avLst/>
              <a:gdLst/>
              <a:ahLst/>
              <a:cxnLst>
                <a:cxn ang="0">
                  <a:pos x="0" y="40"/>
                </a:cxn>
                <a:cxn ang="0">
                  <a:pos x="2" y="21"/>
                </a:cxn>
                <a:cxn ang="0">
                  <a:pos x="8" y="8"/>
                </a:cxn>
                <a:cxn ang="0">
                  <a:pos x="13" y="4"/>
                </a:cxn>
                <a:cxn ang="0">
                  <a:pos x="19" y="0"/>
                </a:cxn>
                <a:cxn ang="0">
                  <a:pos x="24" y="0"/>
                </a:cxn>
                <a:cxn ang="0">
                  <a:pos x="30" y="0"/>
                </a:cxn>
                <a:cxn ang="0">
                  <a:pos x="35" y="4"/>
                </a:cxn>
                <a:cxn ang="0">
                  <a:pos x="38" y="8"/>
                </a:cxn>
                <a:cxn ang="0">
                  <a:pos x="46" y="21"/>
                </a:cxn>
                <a:cxn ang="0">
                  <a:pos x="48" y="39"/>
                </a:cxn>
                <a:cxn ang="0">
                  <a:pos x="46" y="55"/>
                </a:cxn>
                <a:cxn ang="0">
                  <a:pos x="40" y="67"/>
                </a:cxn>
                <a:cxn ang="0">
                  <a:pos x="35" y="72"/>
                </a:cxn>
                <a:cxn ang="0">
                  <a:pos x="29" y="75"/>
                </a:cxn>
                <a:cxn ang="0">
                  <a:pos x="24" y="77"/>
                </a:cxn>
                <a:cxn ang="0">
                  <a:pos x="19" y="75"/>
                </a:cxn>
                <a:cxn ang="0">
                  <a:pos x="15" y="74"/>
                </a:cxn>
                <a:cxn ang="0">
                  <a:pos x="11" y="71"/>
                </a:cxn>
                <a:cxn ang="0">
                  <a:pos x="8" y="67"/>
                </a:cxn>
                <a:cxn ang="0">
                  <a:pos x="5" y="63"/>
                </a:cxn>
                <a:cxn ang="0">
                  <a:pos x="3" y="58"/>
                </a:cxn>
                <a:cxn ang="0">
                  <a:pos x="2" y="50"/>
                </a:cxn>
                <a:cxn ang="0">
                  <a:pos x="0" y="40"/>
                </a:cxn>
                <a:cxn ang="0">
                  <a:pos x="38" y="37"/>
                </a:cxn>
                <a:cxn ang="0">
                  <a:pos x="37" y="28"/>
                </a:cxn>
                <a:cxn ang="0">
                  <a:pos x="37" y="21"/>
                </a:cxn>
                <a:cxn ang="0">
                  <a:pos x="35" y="15"/>
                </a:cxn>
                <a:cxn ang="0">
                  <a:pos x="32" y="8"/>
                </a:cxn>
                <a:cxn ang="0">
                  <a:pos x="29" y="5"/>
                </a:cxn>
                <a:cxn ang="0">
                  <a:pos x="27" y="4"/>
                </a:cxn>
                <a:cxn ang="0">
                  <a:pos x="24" y="4"/>
                </a:cxn>
                <a:cxn ang="0">
                  <a:pos x="21" y="4"/>
                </a:cxn>
                <a:cxn ang="0">
                  <a:pos x="18" y="5"/>
                </a:cxn>
                <a:cxn ang="0">
                  <a:pos x="15" y="10"/>
                </a:cxn>
                <a:cxn ang="0">
                  <a:pos x="13" y="15"/>
                </a:cxn>
                <a:cxn ang="0">
                  <a:pos x="11" y="21"/>
                </a:cxn>
                <a:cxn ang="0">
                  <a:pos x="11" y="28"/>
                </a:cxn>
                <a:cxn ang="0">
                  <a:pos x="11" y="37"/>
                </a:cxn>
                <a:cxn ang="0">
                  <a:pos x="38" y="37"/>
                </a:cxn>
                <a:cxn ang="0">
                  <a:pos x="11" y="40"/>
                </a:cxn>
                <a:cxn ang="0">
                  <a:pos x="11" y="50"/>
                </a:cxn>
                <a:cxn ang="0">
                  <a:pos x="11" y="58"/>
                </a:cxn>
                <a:cxn ang="0">
                  <a:pos x="13" y="63"/>
                </a:cxn>
                <a:cxn ang="0">
                  <a:pos x="15" y="67"/>
                </a:cxn>
                <a:cxn ang="0">
                  <a:pos x="16" y="69"/>
                </a:cxn>
                <a:cxn ang="0">
                  <a:pos x="19" y="71"/>
                </a:cxn>
                <a:cxn ang="0">
                  <a:pos x="22" y="72"/>
                </a:cxn>
                <a:cxn ang="0">
                  <a:pos x="24" y="74"/>
                </a:cxn>
                <a:cxn ang="0">
                  <a:pos x="27" y="72"/>
                </a:cxn>
                <a:cxn ang="0">
                  <a:pos x="30" y="71"/>
                </a:cxn>
                <a:cxn ang="0">
                  <a:pos x="34" y="66"/>
                </a:cxn>
                <a:cxn ang="0">
                  <a:pos x="35" y="59"/>
                </a:cxn>
                <a:cxn ang="0">
                  <a:pos x="37" y="55"/>
                </a:cxn>
                <a:cxn ang="0">
                  <a:pos x="37" y="48"/>
                </a:cxn>
                <a:cxn ang="0">
                  <a:pos x="38" y="40"/>
                </a:cxn>
                <a:cxn ang="0">
                  <a:pos x="11" y="40"/>
                </a:cxn>
              </a:cxnLst>
              <a:rect l="0" t="0" r="r" b="b"/>
              <a:pathLst>
                <a:path w="48" h="77">
                  <a:moveTo>
                    <a:pt x="0" y="40"/>
                  </a:moveTo>
                  <a:lnTo>
                    <a:pt x="2" y="21"/>
                  </a:lnTo>
                  <a:lnTo>
                    <a:pt x="8" y="8"/>
                  </a:lnTo>
                  <a:lnTo>
                    <a:pt x="13" y="4"/>
                  </a:lnTo>
                  <a:lnTo>
                    <a:pt x="19" y="0"/>
                  </a:lnTo>
                  <a:lnTo>
                    <a:pt x="24" y="0"/>
                  </a:lnTo>
                  <a:lnTo>
                    <a:pt x="30" y="0"/>
                  </a:lnTo>
                  <a:lnTo>
                    <a:pt x="35" y="4"/>
                  </a:lnTo>
                  <a:lnTo>
                    <a:pt x="38" y="8"/>
                  </a:lnTo>
                  <a:lnTo>
                    <a:pt x="46" y="21"/>
                  </a:lnTo>
                  <a:lnTo>
                    <a:pt x="48" y="39"/>
                  </a:lnTo>
                  <a:lnTo>
                    <a:pt x="46" y="55"/>
                  </a:lnTo>
                  <a:lnTo>
                    <a:pt x="40" y="67"/>
                  </a:lnTo>
                  <a:lnTo>
                    <a:pt x="35" y="72"/>
                  </a:lnTo>
                  <a:lnTo>
                    <a:pt x="29" y="75"/>
                  </a:lnTo>
                  <a:lnTo>
                    <a:pt x="24" y="77"/>
                  </a:lnTo>
                  <a:lnTo>
                    <a:pt x="19" y="75"/>
                  </a:lnTo>
                  <a:lnTo>
                    <a:pt x="15" y="74"/>
                  </a:lnTo>
                  <a:lnTo>
                    <a:pt x="11" y="71"/>
                  </a:lnTo>
                  <a:lnTo>
                    <a:pt x="8" y="67"/>
                  </a:lnTo>
                  <a:lnTo>
                    <a:pt x="5" y="63"/>
                  </a:lnTo>
                  <a:lnTo>
                    <a:pt x="3" y="58"/>
                  </a:lnTo>
                  <a:lnTo>
                    <a:pt x="2" y="50"/>
                  </a:lnTo>
                  <a:lnTo>
                    <a:pt x="0" y="40"/>
                  </a:lnTo>
                  <a:close/>
                  <a:moveTo>
                    <a:pt x="38" y="37"/>
                  </a:moveTo>
                  <a:lnTo>
                    <a:pt x="37" y="28"/>
                  </a:lnTo>
                  <a:lnTo>
                    <a:pt x="37" y="21"/>
                  </a:lnTo>
                  <a:lnTo>
                    <a:pt x="35" y="15"/>
                  </a:lnTo>
                  <a:lnTo>
                    <a:pt x="32" y="8"/>
                  </a:lnTo>
                  <a:lnTo>
                    <a:pt x="29" y="5"/>
                  </a:lnTo>
                  <a:lnTo>
                    <a:pt x="27" y="4"/>
                  </a:lnTo>
                  <a:lnTo>
                    <a:pt x="24" y="4"/>
                  </a:lnTo>
                  <a:lnTo>
                    <a:pt x="21" y="4"/>
                  </a:lnTo>
                  <a:lnTo>
                    <a:pt x="18" y="5"/>
                  </a:lnTo>
                  <a:lnTo>
                    <a:pt x="15" y="10"/>
                  </a:lnTo>
                  <a:lnTo>
                    <a:pt x="13" y="15"/>
                  </a:lnTo>
                  <a:lnTo>
                    <a:pt x="11" y="21"/>
                  </a:lnTo>
                  <a:lnTo>
                    <a:pt x="11" y="28"/>
                  </a:lnTo>
                  <a:lnTo>
                    <a:pt x="11" y="37"/>
                  </a:lnTo>
                  <a:lnTo>
                    <a:pt x="38" y="37"/>
                  </a:lnTo>
                  <a:close/>
                  <a:moveTo>
                    <a:pt x="11" y="40"/>
                  </a:moveTo>
                  <a:lnTo>
                    <a:pt x="11" y="50"/>
                  </a:lnTo>
                  <a:lnTo>
                    <a:pt x="11" y="58"/>
                  </a:lnTo>
                  <a:lnTo>
                    <a:pt x="13" y="63"/>
                  </a:lnTo>
                  <a:lnTo>
                    <a:pt x="15" y="67"/>
                  </a:lnTo>
                  <a:lnTo>
                    <a:pt x="16" y="69"/>
                  </a:lnTo>
                  <a:lnTo>
                    <a:pt x="19" y="71"/>
                  </a:lnTo>
                  <a:lnTo>
                    <a:pt x="22" y="72"/>
                  </a:lnTo>
                  <a:lnTo>
                    <a:pt x="24" y="74"/>
                  </a:lnTo>
                  <a:lnTo>
                    <a:pt x="27" y="72"/>
                  </a:lnTo>
                  <a:lnTo>
                    <a:pt x="30" y="71"/>
                  </a:lnTo>
                  <a:lnTo>
                    <a:pt x="34" y="66"/>
                  </a:lnTo>
                  <a:lnTo>
                    <a:pt x="35" y="59"/>
                  </a:lnTo>
                  <a:lnTo>
                    <a:pt x="37" y="55"/>
                  </a:lnTo>
                  <a:lnTo>
                    <a:pt x="37" y="48"/>
                  </a:lnTo>
                  <a:lnTo>
                    <a:pt x="38" y="40"/>
                  </a:lnTo>
                  <a:lnTo>
                    <a:pt x="11" y="40"/>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4" name="Freeform 92"/>
            <p:cNvSpPr>
              <a:spLocks noChangeArrowheads="1"/>
            </p:cNvSpPr>
            <p:nvPr/>
          </p:nvSpPr>
          <p:spPr bwMode="auto">
            <a:xfrm>
              <a:off x="4756" y="3030"/>
              <a:ext cx="30" cy="35"/>
            </a:xfrm>
            <a:custGeom>
              <a:avLst/>
              <a:gdLst/>
              <a:ahLst/>
              <a:cxnLst>
                <a:cxn ang="0">
                  <a:pos x="13" y="13"/>
                </a:cxn>
                <a:cxn ang="0">
                  <a:pos x="11" y="6"/>
                </a:cxn>
                <a:cxn ang="0">
                  <a:pos x="11" y="3"/>
                </a:cxn>
                <a:cxn ang="0">
                  <a:pos x="13" y="2"/>
                </a:cxn>
                <a:cxn ang="0">
                  <a:pos x="14" y="2"/>
                </a:cxn>
                <a:cxn ang="0">
                  <a:pos x="16" y="3"/>
                </a:cxn>
                <a:cxn ang="0">
                  <a:pos x="16" y="6"/>
                </a:cxn>
                <a:cxn ang="0">
                  <a:pos x="14" y="13"/>
                </a:cxn>
                <a:cxn ang="0">
                  <a:pos x="16" y="13"/>
                </a:cxn>
                <a:cxn ang="0">
                  <a:pos x="21" y="10"/>
                </a:cxn>
                <a:cxn ang="0">
                  <a:pos x="22" y="8"/>
                </a:cxn>
                <a:cxn ang="0">
                  <a:pos x="26" y="8"/>
                </a:cxn>
                <a:cxn ang="0">
                  <a:pos x="27" y="10"/>
                </a:cxn>
                <a:cxn ang="0">
                  <a:pos x="27" y="11"/>
                </a:cxn>
                <a:cxn ang="0">
                  <a:pos x="24" y="14"/>
                </a:cxn>
                <a:cxn ang="0">
                  <a:pos x="18" y="16"/>
                </a:cxn>
                <a:cxn ang="0">
                  <a:pos x="18" y="18"/>
                </a:cxn>
                <a:cxn ang="0">
                  <a:pos x="24" y="19"/>
                </a:cxn>
                <a:cxn ang="0">
                  <a:pos x="27" y="21"/>
                </a:cxn>
                <a:cxn ang="0">
                  <a:pos x="27" y="24"/>
                </a:cxn>
                <a:cxn ang="0">
                  <a:pos x="26" y="26"/>
                </a:cxn>
                <a:cxn ang="0">
                  <a:pos x="22" y="26"/>
                </a:cxn>
                <a:cxn ang="0">
                  <a:pos x="21" y="24"/>
                </a:cxn>
                <a:cxn ang="0">
                  <a:pos x="16" y="19"/>
                </a:cxn>
                <a:cxn ang="0">
                  <a:pos x="14" y="21"/>
                </a:cxn>
                <a:cxn ang="0">
                  <a:pos x="16" y="26"/>
                </a:cxn>
                <a:cxn ang="0">
                  <a:pos x="16" y="30"/>
                </a:cxn>
                <a:cxn ang="0">
                  <a:pos x="14" y="32"/>
                </a:cxn>
                <a:cxn ang="0">
                  <a:pos x="13" y="32"/>
                </a:cxn>
                <a:cxn ang="0">
                  <a:pos x="11" y="30"/>
                </a:cxn>
                <a:cxn ang="0">
                  <a:pos x="11" y="27"/>
                </a:cxn>
                <a:cxn ang="0">
                  <a:pos x="11" y="22"/>
                </a:cxn>
                <a:cxn ang="0">
                  <a:pos x="13" y="19"/>
                </a:cxn>
                <a:cxn ang="0">
                  <a:pos x="11" y="19"/>
                </a:cxn>
                <a:cxn ang="0">
                  <a:pos x="6" y="24"/>
                </a:cxn>
                <a:cxn ang="0">
                  <a:pos x="3" y="26"/>
                </a:cxn>
                <a:cxn ang="0">
                  <a:pos x="2" y="26"/>
                </a:cxn>
                <a:cxn ang="0">
                  <a:pos x="0" y="24"/>
                </a:cxn>
                <a:cxn ang="0">
                  <a:pos x="0" y="22"/>
                </a:cxn>
                <a:cxn ang="0">
                  <a:pos x="2" y="19"/>
                </a:cxn>
                <a:cxn ang="0">
                  <a:pos x="5" y="19"/>
                </a:cxn>
                <a:cxn ang="0">
                  <a:pos x="10" y="18"/>
                </a:cxn>
                <a:cxn ang="0">
                  <a:pos x="10" y="16"/>
                </a:cxn>
                <a:cxn ang="0">
                  <a:pos x="3" y="14"/>
                </a:cxn>
                <a:cxn ang="0">
                  <a:pos x="0" y="11"/>
                </a:cxn>
                <a:cxn ang="0">
                  <a:pos x="0" y="10"/>
                </a:cxn>
                <a:cxn ang="0">
                  <a:pos x="2" y="8"/>
                </a:cxn>
                <a:cxn ang="0">
                  <a:pos x="3" y="8"/>
                </a:cxn>
                <a:cxn ang="0">
                  <a:pos x="6" y="10"/>
                </a:cxn>
                <a:cxn ang="0">
                  <a:pos x="11" y="13"/>
                </a:cxn>
              </a:cxnLst>
              <a:rect l="0" t="0" r="r" b="b"/>
              <a:pathLst>
                <a:path w="27" h="32">
                  <a:moveTo>
                    <a:pt x="13" y="14"/>
                  </a:moveTo>
                  <a:lnTo>
                    <a:pt x="13" y="13"/>
                  </a:lnTo>
                  <a:lnTo>
                    <a:pt x="11" y="10"/>
                  </a:lnTo>
                  <a:lnTo>
                    <a:pt x="11" y="6"/>
                  </a:lnTo>
                  <a:lnTo>
                    <a:pt x="11" y="5"/>
                  </a:lnTo>
                  <a:lnTo>
                    <a:pt x="11" y="3"/>
                  </a:lnTo>
                  <a:lnTo>
                    <a:pt x="11" y="2"/>
                  </a:lnTo>
                  <a:lnTo>
                    <a:pt x="13" y="2"/>
                  </a:lnTo>
                  <a:lnTo>
                    <a:pt x="14" y="0"/>
                  </a:lnTo>
                  <a:lnTo>
                    <a:pt x="14" y="2"/>
                  </a:lnTo>
                  <a:lnTo>
                    <a:pt x="16" y="2"/>
                  </a:lnTo>
                  <a:lnTo>
                    <a:pt x="16" y="3"/>
                  </a:lnTo>
                  <a:lnTo>
                    <a:pt x="16" y="5"/>
                  </a:lnTo>
                  <a:lnTo>
                    <a:pt x="16" y="6"/>
                  </a:lnTo>
                  <a:lnTo>
                    <a:pt x="16" y="10"/>
                  </a:lnTo>
                  <a:lnTo>
                    <a:pt x="14" y="13"/>
                  </a:lnTo>
                  <a:lnTo>
                    <a:pt x="14" y="14"/>
                  </a:lnTo>
                  <a:lnTo>
                    <a:pt x="16" y="13"/>
                  </a:lnTo>
                  <a:lnTo>
                    <a:pt x="18" y="11"/>
                  </a:lnTo>
                  <a:lnTo>
                    <a:pt x="21" y="10"/>
                  </a:lnTo>
                  <a:lnTo>
                    <a:pt x="22" y="8"/>
                  </a:lnTo>
                  <a:lnTo>
                    <a:pt x="22" y="8"/>
                  </a:lnTo>
                  <a:lnTo>
                    <a:pt x="24" y="6"/>
                  </a:lnTo>
                  <a:lnTo>
                    <a:pt x="26" y="8"/>
                  </a:lnTo>
                  <a:lnTo>
                    <a:pt x="26" y="8"/>
                  </a:lnTo>
                  <a:lnTo>
                    <a:pt x="27" y="10"/>
                  </a:lnTo>
                  <a:lnTo>
                    <a:pt x="27" y="10"/>
                  </a:lnTo>
                  <a:lnTo>
                    <a:pt x="27" y="11"/>
                  </a:lnTo>
                  <a:lnTo>
                    <a:pt x="26" y="13"/>
                  </a:lnTo>
                  <a:lnTo>
                    <a:pt x="24" y="14"/>
                  </a:lnTo>
                  <a:lnTo>
                    <a:pt x="19" y="14"/>
                  </a:lnTo>
                  <a:lnTo>
                    <a:pt x="18" y="16"/>
                  </a:lnTo>
                  <a:lnTo>
                    <a:pt x="14" y="16"/>
                  </a:lnTo>
                  <a:lnTo>
                    <a:pt x="18" y="18"/>
                  </a:lnTo>
                  <a:lnTo>
                    <a:pt x="19" y="18"/>
                  </a:lnTo>
                  <a:lnTo>
                    <a:pt x="24" y="19"/>
                  </a:lnTo>
                  <a:lnTo>
                    <a:pt x="26" y="21"/>
                  </a:lnTo>
                  <a:lnTo>
                    <a:pt x="27" y="21"/>
                  </a:lnTo>
                  <a:lnTo>
                    <a:pt x="27" y="22"/>
                  </a:lnTo>
                  <a:lnTo>
                    <a:pt x="27" y="24"/>
                  </a:lnTo>
                  <a:lnTo>
                    <a:pt x="26" y="24"/>
                  </a:lnTo>
                  <a:lnTo>
                    <a:pt x="26" y="26"/>
                  </a:lnTo>
                  <a:lnTo>
                    <a:pt x="24" y="26"/>
                  </a:lnTo>
                  <a:lnTo>
                    <a:pt x="22" y="26"/>
                  </a:lnTo>
                  <a:lnTo>
                    <a:pt x="22" y="26"/>
                  </a:lnTo>
                  <a:lnTo>
                    <a:pt x="21" y="24"/>
                  </a:lnTo>
                  <a:lnTo>
                    <a:pt x="18" y="21"/>
                  </a:lnTo>
                  <a:lnTo>
                    <a:pt x="16" y="19"/>
                  </a:lnTo>
                  <a:lnTo>
                    <a:pt x="14" y="18"/>
                  </a:lnTo>
                  <a:lnTo>
                    <a:pt x="14" y="21"/>
                  </a:lnTo>
                  <a:lnTo>
                    <a:pt x="14" y="22"/>
                  </a:lnTo>
                  <a:lnTo>
                    <a:pt x="16" y="26"/>
                  </a:lnTo>
                  <a:lnTo>
                    <a:pt x="16" y="29"/>
                  </a:lnTo>
                  <a:lnTo>
                    <a:pt x="16" y="30"/>
                  </a:lnTo>
                  <a:lnTo>
                    <a:pt x="16" y="30"/>
                  </a:lnTo>
                  <a:lnTo>
                    <a:pt x="14" y="32"/>
                  </a:lnTo>
                  <a:lnTo>
                    <a:pt x="14" y="32"/>
                  </a:lnTo>
                  <a:lnTo>
                    <a:pt x="13" y="32"/>
                  </a:lnTo>
                  <a:lnTo>
                    <a:pt x="11" y="30"/>
                  </a:lnTo>
                  <a:lnTo>
                    <a:pt x="11" y="30"/>
                  </a:lnTo>
                  <a:lnTo>
                    <a:pt x="11" y="29"/>
                  </a:lnTo>
                  <a:lnTo>
                    <a:pt x="11" y="27"/>
                  </a:lnTo>
                  <a:lnTo>
                    <a:pt x="11" y="24"/>
                  </a:lnTo>
                  <a:lnTo>
                    <a:pt x="11" y="22"/>
                  </a:lnTo>
                  <a:lnTo>
                    <a:pt x="13" y="21"/>
                  </a:lnTo>
                  <a:lnTo>
                    <a:pt x="13" y="19"/>
                  </a:lnTo>
                  <a:lnTo>
                    <a:pt x="13" y="18"/>
                  </a:lnTo>
                  <a:lnTo>
                    <a:pt x="11" y="19"/>
                  </a:lnTo>
                  <a:lnTo>
                    <a:pt x="10" y="21"/>
                  </a:lnTo>
                  <a:lnTo>
                    <a:pt x="6" y="24"/>
                  </a:lnTo>
                  <a:lnTo>
                    <a:pt x="5" y="26"/>
                  </a:lnTo>
                  <a:lnTo>
                    <a:pt x="3" y="26"/>
                  </a:lnTo>
                  <a:lnTo>
                    <a:pt x="3" y="26"/>
                  </a:lnTo>
                  <a:lnTo>
                    <a:pt x="2" y="26"/>
                  </a:lnTo>
                  <a:lnTo>
                    <a:pt x="0" y="24"/>
                  </a:lnTo>
                  <a:lnTo>
                    <a:pt x="0" y="24"/>
                  </a:lnTo>
                  <a:lnTo>
                    <a:pt x="0" y="22"/>
                  </a:lnTo>
                  <a:lnTo>
                    <a:pt x="0" y="22"/>
                  </a:lnTo>
                  <a:lnTo>
                    <a:pt x="0" y="21"/>
                  </a:lnTo>
                  <a:lnTo>
                    <a:pt x="2" y="19"/>
                  </a:lnTo>
                  <a:lnTo>
                    <a:pt x="3" y="19"/>
                  </a:lnTo>
                  <a:lnTo>
                    <a:pt x="5" y="19"/>
                  </a:lnTo>
                  <a:lnTo>
                    <a:pt x="8" y="18"/>
                  </a:lnTo>
                  <a:lnTo>
                    <a:pt x="10" y="18"/>
                  </a:lnTo>
                  <a:lnTo>
                    <a:pt x="11" y="16"/>
                  </a:lnTo>
                  <a:lnTo>
                    <a:pt x="10" y="16"/>
                  </a:lnTo>
                  <a:lnTo>
                    <a:pt x="6" y="14"/>
                  </a:lnTo>
                  <a:lnTo>
                    <a:pt x="3" y="14"/>
                  </a:lnTo>
                  <a:lnTo>
                    <a:pt x="2" y="13"/>
                  </a:lnTo>
                  <a:lnTo>
                    <a:pt x="0" y="11"/>
                  </a:lnTo>
                  <a:lnTo>
                    <a:pt x="0" y="10"/>
                  </a:lnTo>
                  <a:lnTo>
                    <a:pt x="0" y="10"/>
                  </a:lnTo>
                  <a:lnTo>
                    <a:pt x="0" y="8"/>
                  </a:lnTo>
                  <a:lnTo>
                    <a:pt x="2" y="8"/>
                  </a:lnTo>
                  <a:lnTo>
                    <a:pt x="3" y="6"/>
                  </a:lnTo>
                  <a:lnTo>
                    <a:pt x="3" y="8"/>
                  </a:lnTo>
                  <a:lnTo>
                    <a:pt x="5" y="8"/>
                  </a:lnTo>
                  <a:lnTo>
                    <a:pt x="6" y="10"/>
                  </a:lnTo>
                  <a:lnTo>
                    <a:pt x="8" y="11"/>
                  </a:lnTo>
                  <a:lnTo>
                    <a:pt x="11" y="13"/>
                  </a:lnTo>
                  <a:lnTo>
                    <a:pt x="13" y="14"/>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5" name="Freeform 93"/>
            <p:cNvSpPr>
              <a:spLocks noChangeArrowheads="1"/>
            </p:cNvSpPr>
            <p:nvPr/>
          </p:nvSpPr>
          <p:spPr bwMode="auto">
            <a:xfrm>
              <a:off x="4750" y="2754"/>
              <a:ext cx="51" cy="109"/>
            </a:xfrm>
            <a:custGeom>
              <a:avLst/>
              <a:gdLst/>
              <a:ahLst/>
              <a:cxnLst>
                <a:cxn ang="0">
                  <a:pos x="32" y="26"/>
                </a:cxn>
                <a:cxn ang="0">
                  <a:pos x="41" y="32"/>
                </a:cxn>
                <a:cxn ang="0">
                  <a:pos x="46" y="43"/>
                </a:cxn>
                <a:cxn ang="0">
                  <a:pos x="46" y="54"/>
                </a:cxn>
                <a:cxn ang="0">
                  <a:pos x="43" y="62"/>
                </a:cxn>
                <a:cxn ang="0">
                  <a:pos x="40" y="69"/>
                </a:cxn>
                <a:cxn ang="0">
                  <a:pos x="35" y="73"/>
                </a:cxn>
                <a:cxn ang="0">
                  <a:pos x="30" y="75"/>
                </a:cxn>
                <a:cxn ang="0">
                  <a:pos x="25" y="99"/>
                </a:cxn>
                <a:cxn ang="0">
                  <a:pos x="20" y="77"/>
                </a:cxn>
                <a:cxn ang="0">
                  <a:pos x="8" y="72"/>
                </a:cxn>
                <a:cxn ang="0">
                  <a:pos x="1" y="59"/>
                </a:cxn>
                <a:cxn ang="0">
                  <a:pos x="0" y="45"/>
                </a:cxn>
                <a:cxn ang="0">
                  <a:pos x="3" y="37"/>
                </a:cxn>
                <a:cxn ang="0">
                  <a:pos x="6" y="30"/>
                </a:cxn>
                <a:cxn ang="0">
                  <a:pos x="12" y="27"/>
                </a:cxn>
                <a:cxn ang="0">
                  <a:pos x="17" y="24"/>
                </a:cxn>
                <a:cxn ang="0">
                  <a:pos x="20" y="0"/>
                </a:cxn>
                <a:cxn ang="0">
                  <a:pos x="25" y="24"/>
                </a:cxn>
                <a:cxn ang="0">
                  <a:pos x="17" y="29"/>
                </a:cxn>
                <a:cxn ang="0">
                  <a:pos x="14" y="32"/>
                </a:cxn>
                <a:cxn ang="0">
                  <a:pos x="11" y="42"/>
                </a:cxn>
                <a:cxn ang="0">
                  <a:pos x="11" y="56"/>
                </a:cxn>
                <a:cxn ang="0">
                  <a:pos x="14" y="67"/>
                </a:cxn>
                <a:cxn ang="0">
                  <a:pos x="17" y="72"/>
                </a:cxn>
                <a:cxn ang="0">
                  <a:pos x="20" y="27"/>
                </a:cxn>
                <a:cxn ang="0">
                  <a:pos x="28" y="72"/>
                </a:cxn>
                <a:cxn ang="0">
                  <a:pos x="33" y="67"/>
                </a:cxn>
                <a:cxn ang="0">
                  <a:pos x="36" y="59"/>
                </a:cxn>
                <a:cxn ang="0">
                  <a:pos x="36" y="45"/>
                </a:cxn>
                <a:cxn ang="0">
                  <a:pos x="33" y="34"/>
                </a:cxn>
                <a:cxn ang="0">
                  <a:pos x="28" y="29"/>
                </a:cxn>
                <a:cxn ang="0">
                  <a:pos x="25" y="73"/>
                </a:cxn>
              </a:cxnLst>
              <a:rect l="0" t="0" r="r" b="b"/>
              <a:pathLst>
                <a:path w="46" h="99">
                  <a:moveTo>
                    <a:pt x="25" y="24"/>
                  </a:moveTo>
                  <a:lnTo>
                    <a:pt x="32" y="26"/>
                  </a:lnTo>
                  <a:lnTo>
                    <a:pt x="36" y="29"/>
                  </a:lnTo>
                  <a:lnTo>
                    <a:pt x="41" y="32"/>
                  </a:lnTo>
                  <a:lnTo>
                    <a:pt x="44" y="38"/>
                  </a:lnTo>
                  <a:lnTo>
                    <a:pt x="46" y="43"/>
                  </a:lnTo>
                  <a:lnTo>
                    <a:pt x="46" y="49"/>
                  </a:lnTo>
                  <a:lnTo>
                    <a:pt x="46" y="54"/>
                  </a:lnTo>
                  <a:lnTo>
                    <a:pt x="44" y="59"/>
                  </a:lnTo>
                  <a:lnTo>
                    <a:pt x="43" y="62"/>
                  </a:lnTo>
                  <a:lnTo>
                    <a:pt x="41" y="67"/>
                  </a:lnTo>
                  <a:lnTo>
                    <a:pt x="40" y="69"/>
                  </a:lnTo>
                  <a:lnTo>
                    <a:pt x="38" y="72"/>
                  </a:lnTo>
                  <a:lnTo>
                    <a:pt x="35" y="73"/>
                  </a:lnTo>
                  <a:lnTo>
                    <a:pt x="32" y="75"/>
                  </a:lnTo>
                  <a:lnTo>
                    <a:pt x="30" y="75"/>
                  </a:lnTo>
                  <a:lnTo>
                    <a:pt x="25" y="77"/>
                  </a:lnTo>
                  <a:lnTo>
                    <a:pt x="25" y="99"/>
                  </a:lnTo>
                  <a:lnTo>
                    <a:pt x="20" y="99"/>
                  </a:lnTo>
                  <a:lnTo>
                    <a:pt x="20" y="77"/>
                  </a:lnTo>
                  <a:lnTo>
                    <a:pt x="14" y="75"/>
                  </a:lnTo>
                  <a:lnTo>
                    <a:pt x="8" y="72"/>
                  </a:lnTo>
                  <a:lnTo>
                    <a:pt x="3" y="65"/>
                  </a:lnTo>
                  <a:lnTo>
                    <a:pt x="1" y="59"/>
                  </a:lnTo>
                  <a:lnTo>
                    <a:pt x="0" y="51"/>
                  </a:lnTo>
                  <a:lnTo>
                    <a:pt x="0" y="45"/>
                  </a:lnTo>
                  <a:lnTo>
                    <a:pt x="1" y="42"/>
                  </a:lnTo>
                  <a:lnTo>
                    <a:pt x="3" y="37"/>
                  </a:lnTo>
                  <a:lnTo>
                    <a:pt x="4" y="34"/>
                  </a:lnTo>
                  <a:lnTo>
                    <a:pt x="6" y="30"/>
                  </a:lnTo>
                  <a:lnTo>
                    <a:pt x="9" y="29"/>
                  </a:lnTo>
                  <a:lnTo>
                    <a:pt x="12" y="27"/>
                  </a:lnTo>
                  <a:lnTo>
                    <a:pt x="14" y="26"/>
                  </a:lnTo>
                  <a:lnTo>
                    <a:pt x="17" y="24"/>
                  </a:lnTo>
                  <a:lnTo>
                    <a:pt x="20" y="24"/>
                  </a:lnTo>
                  <a:lnTo>
                    <a:pt x="20" y="0"/>
                  </a:lnTo>
                  <a:lnTo>
                    <a:pt x="25" y="0"/>
                  </a:lnTo>
                  <a:lnTo>
                    <a:pt x="25" y="24"/>
                  </a:lnTo>
                  <a:close/>
                  <a:moveTo>
                    <a:pt x="20" y="27"/>
                  </a:moveTo>
                  <a:lnTo>
                    <a:pt x="17" y="29"/>
                  </a:lnTo>
                  <a:lnTo>
                    <a:pt x="16" y="30"/>
                  </a:lnTo>
                  <a:lnTo>
                    <a:pt x="14" y="32"/>
                  </a:lnTo>
                  <a:lnTo>
                    <a:pt x="11" y="37"/>
                  </a:lnTo>
                  <a:lnTo>
                    <a:pt x="11" y="42"/>
                  </a:lnTo>
                  <a:lnTo>
                    <a:pt x="11" y="49"/>
                  </a:lnTo>
                  <a:lnTo>
                    <a:pt x="11" y="56"/>
                  </a:lnTo>
                  <a:lnTo>
                    <a:pt x="12" y="62"/>
                  </a:lnTo>
                  <a:lnTo>
                    <a:pt x="14" y="67"/>
                  </a:lnTo>
                  <a:lnTo>
                    <a:pt x="16" y="70"/>
                  </a:lnTo>
                  <a:lnTo>
                    <a:pt x="17" y="72"/>
                  </a:lnTo>
                  <a:lnTo>
                    <a:pt x="20" y="73"/>
                  </a:lnTo>
                  <a:lnTo>
                    <a:pt x="20" y="27"/>
                  </a:lnTo>
                  <a:close/>
                  <a:moveTo>
                    <a:pt x="25" y="73"/>
                  </a:moveTo>
                  <a:lnTo>
                    <a:pt x="28" y="72"/>
                  </a:lnTo>
                  <a:lnTo>
                    <a:pt x="30" y="70"/>
                  </a:lnTo>
                  <a:lnTo>
                    <a:pt x="33" y="67"/>
                  </a:lnTo>
                  <a:lnTo>
                    <a:pt x="35" y="64"/>
                  </a:lnTo>
                  <a:lnTo>
                    <a:pt x="36" y="59"/>
                  </a:lnTo>
                  <a:lnTo>
                    <a:pt x="36" y="51"/>
                  </a:lnTo>
                  <a:lnTo>
                    <a:pt x="36" y="45"/>
                  </a:lnTo>
                  <a:lnTo>
                    <a:pt x="35" y="38"/>
                  </a:lnTo>
                  <a:lnTo>
                    <a:pt x="33" y="34"/>
                  </a:lnTo>
                  <a:lnTo>
                    <a:pt x="30" y="30"/>
                  </a:lnTo>
                  <a:lnTo>
                    <a:pt x="28" y="29"/>
                  </a:lnTo>
                  <a:lnTo>
                    <a:pt x="25" y="27"/>
                  </a:lnTo>
                  <a:lnTo>
                    <a:pt x="25" y="73"/>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6" name="Freeform 94"/>
            <p:cNvSpPr>
              <a:spLocks noChangeArrowheads="1"/>
            </p:cNvSpPr>
            <p:nvPr/>
          </p:nvSpPr>
          <p:spPr bwMode="auto">
            <a:xfrm>
              <a:off x="4810" y="2717"/>
              <a:ext cx="30" cy="35"/>
            </a:xfrm>
            <a:custGeom>
              <a:avLst/>
              <a:gdLst/>
              <a:ahLst/>
              <a:cxnLst>
                <a:cxn ang="0">
                  <a:pos x="13" y="12"/>
                </a:cxn>
                <a:cxn ang="0">
                  <a:pos x="12" y="6"/>
                </a:cxn>
                <a:cxn ang="0">
                  <a:pos x="12" y="3"/>
                </a:cxn>
                <a:cxn ang="0">
                  <a:pos x="13" y="1"/>
                </a:cxn>
                <a:cxn ang="0">
                  <a:pos x="15" y="1"/>
                </a:cxn>
                <a:cxn ang="0">
                  <a:pos x="16" y="3"/>
                </a:cxn>
                <a:cxn ang="0">
                  <a:pos x="16" y="6"/>
                </a:cxn>
                <a:cxn ang="0">
                  <a:pos x="15" y="12"/>
                </a:cxn>
                <a:cxn ang="0">
                  <a:pos x="16" y="12"/>
                </a:cxn>
                <a:cxn ang="0">
                  <a:pos x="21" y="9"/>
                </a:cxn>
                <a:cxn ang="0">
                  <a:pos x="23" y="8"/>
                </a:cxn>
                <a:cxn ang="0">
                  <a:pos x="26" y="8"/>
                </a:cxn>
                <a:cxn ang="0">
                  <a:pos x="27" y="9"/>
                </a:cxn>
                <a:cxn ang="0">
                  <a:pos x="27" y="11"/>
                </a:cxn>
                <a:cxn ang="0">
                  <a:pos x="24" y="14"/>
                </a:cxn>
                <a:cxn ang="0">
                  <a:pos x="18" y="16"/>
                </a:cxn>
                <a:cxn ang="0">
                  <a:pos x="18" y="17"/>
                </a:cxn>
                <a:cxn ang="0">
                  <a:pos x="24" y="19"/>
                </a:cxn>
                <a:cxn ang="0">
                  <a:pos x="27" y="20"/>
                </a:cxn>
                <a:cxn ang="0">
                  <a:pos x="27" y="24"/>
                </a:cxn>
                <a:cxn ang="0">
                  <a:pos x="26" y="25"/>
                </a:cxn>
                <a:cxn ang="0">
                  <a:pos x="23" y="25"/>
                </a:cxn>
                <a:cxn ang="0">
                  <a:pos x="21" y="24"/>
                </a:cxn>
                <a:cxn ang="0">
                  <a:pos x="16" y="19"/>
                </a:cxn>
                <a:cxn ang="0">
                  <a:pos x="15" y="20"/>
                </a:cxn>
                <a:cxn ang="0">
                  <a:pos x="16" y="25"/>
                </a:cxn>
                <a:cxn ang="0">
                  <a:pos x="16" y="30"/>
                </a:cxn>
                <a:cxn ang="0">
                  <a:pos x="15" y="32"/>
                </a:cxn>
                <a:cxn ang="0">
                  <a:pos x="13" y="32"/>
                </a:cxn>
                <a:cxn ang="0">
                  <a:pos x="12" y="30"/>
                </a:cxn>
                <a:cxn ang="0">
                  <a:pos x="12" y="27"/>
                </a:cxn>
                <a:cxn ang="0">
                  <a:pos x="12" y="22"/>
                </a:cxn>
                <a:cxn ang="0">
                  <a:pos x="13" y="19"/>
                </a:cxn>
                <a:cxn ang="0">
                  <a:pos x="12" y="19"/>
                </a:cxn>
                <a:cxn ang="0">
                  <a:pos x="7" y="24"/>
                </a:cxn>
                <a:cxn ang="0">
                  <a:pos x="4" y="25"/>
                </a:cxn>
                <a:cxn ang="0">
                  <a:pos x="2" y="25"/>
                </a:cxn>
                <a:cxn ang="0">
                  <a:pos x="0" y="24"/>
                </a:cxn>
                <a:cxn ang="0">
                  <a:pos x="0" y="22"/>
                </a:cxn>
                <a:cxn ang="0">
                  <a:pos x="2" y="19"/>
                </a:cxn>
                <a:cxn ang="0">
                  <a:pos x="5" y="19"/>
                </a:cxn>
                <a:cxn ang="0">
                  <a:pos x="10" y="17"/>
                </a:cxn>
                <a:cxn ang="0">
                  <a:pos x="10" y="16"/>
                </a:cxn>
                <a:cxn ang="0">
                  <a:pos x="4" y="14"/>
                </a:cxn>
                <a:cxn ang="0">
                  <a:pos x="0" y="11"/>
                </a:cxn>
                <a:cxn ang="0">
                  <a:pos x="0" y="9"/>
                </a:cxn>
                <a:cxn ang="0">
                  <a:pos x="2" y="8"/>
                </a:cxn>
                <a:cxn ang="0">
                  <a:pos x="4" y="8"/>
                </a:cxn>
                <a:cxn ang="0">
                  <a:pos x="7" y="9"/>
                </a:cxn>
                <a:cxn ang="0">
                  <a:pos x="12" y="12"/>
                </a:cxn>
              </a:cxnLst>
              <a:rect l="0" t="0" r="r" b="b"/>
              <a:pathLst>
                <a:path w="27" h="32">
                  <a:moveTo>
                    <a:pt x="13" y="14"/>
                  </a:moveTo>
                  <a:lnTo>
                    <a:pt x="13" y="12"/>
                  </a:lnTo>
                  <a:lnTo>
                    <a:pt x="12" y="9"/>
                  </a:lnTo>
                  <a:lnTo>
                    <a:pt x="12" y="6"/>
                  </a:lnTo>
                  <a:lnTo>
                    <a:pt x="10" y="4"/>
                  </a:lnTo>
                  <a:lnTo>
                    <a:pt x="12" y="3"/>
                  </a:lnTo>
                  <a:lnTo>
                    <a:pt x="12" y="1"/>
                  </a:lnTo>
                  <a:lnTo>
                    <a:pt x="13" y="1"/>
                  </a:lnTo>
                  <a:lnTo>
                    <a:pt x="13" y="0"/>
                  </a:lnTo>
                  <a:lnTo>
                    <a:pt x="15" y="1"/>
                  </a:lnTo>
                  <a:lnTo>
                    <a:pt x="16" y="1"/>
                  </a:lnTo>
                  <a:lnTo>
                    <a:pt x="16" y="3"/>
                  </a:lnTo>
                  <a:lnTo>
                    <a:pt x="16" y="4"/>
                  </a:lnTo>
                  <a:lnTo>
                    <a:pt x="16" y="6"/>
                  </a:lnTo>
                  <a:lnTo>
                    <a:pt x="16" y="9"/>
                  </a:lnTo>
                  <a:lnTo>
                    <a:pt x="15" y="12"/>
                  </a:lnTo>
                  <a:lnTo>
                    <a:pt x="15" y="14"/>
                  </a:lnTo>
                  <a:lnTo>
                    <a:pt x="16" y="12"/>
                  </a:lnTo>
                  <a:lnTo>
                    <a:pt x="18" y="11"/>
                  </a:lnTo>
                  <a:lnTo>
                    <a:pt x="21" y="9"/>
                  </a:lnTo>
                  <a:lnTo>
                    <a:pt x="21" y="8"/>
                  </a:lnTo>
                  <a:lnTo>
                    <a:pt x="23" y="8"/>
                  </a:lnTo>
                  <a:lnTo>
                    <a:pt x="24" y="6"/>
                  </a:lnTo>
                  <a:lnTo>
                    <a:pt x="26" y="8"/>
                  </a:lnTo>
                  <a:lnTo>
                    <a:pt x="26" y="8"/>
                  </a:lnTo>
                  <a:lnTo>
                    <a:pt x="27" y="9"/>
                  </a:lnTo>
                  <a:lnTo>
                    <a:pt x="27" y="9"/>
                  </a:lnTo>
                  <a:lnTo>
                    <a:pt x="27" y="11"/>
                  </a:lnTo>
                  <a:lnTo>
                    <a:pt x="26" y="12"/>
                  </a:lnTo>
                  <a:lnTo>
                    <a:pt x="24" y="14"/>
                  </a:lnTo>
                  <a:lnTo>
                    <a:pt x="20" y="14"/>
                  </a:lnTo>
                  <a:lnTo>
                    <a:pt x="18" y="16"/>
                  </a:lnTo>
                  <a:lnTo>
                    <a:pt x="15" y="16"/>
                  </a:lnTo>
                  <a:lnTo>
                    <a:pt x="18" y="17"/>
                  </a:lnTo>
                  <a:lnTo>
                    <a:pt x="20" y="17"/>
                  </a:lnTo>
                  <a:lnTo>
                    <a:pt x="24" y="19"/>
                  </a:lnTo>
                  <a:lnTo>
                    <a:pt x="26" y="20"/>
                  </a:lnTo>
                  <a:lnTo>
                    <a:pt x="27" y="20"/>
                  </a:lnTo>
                  <a:lnTo>
                    <a:pt x="27" y="22"/>
                  </a:lnTo>
                  <a:lnTo>
                    <a:pt x="27" y="24"/>
                  </a:lnTo>
                  <a:lnTo>
                    <a:pt x="26" y="24"/>
                  </a:lnTo>
                  <a:lnTo>
                    <a:pt x="26" y="25"/>
                  </a:lnTo>
                  <a:lnTo>
                    <a:pt x="24" y="25"/>
                  </a:lnTo>
                  <a:lnTo>
                    <a:pt x="23" y="25"/>
                  </a:lnTo>
                  <a:lnTo>
                    <a:pt x="23" y="25"/>
                  </a:lnTo>
                  <a:lnTo>
                    <a:pt x="21" y="24"/>
                  </a:lnTo>
                  <a:lnTo>
                    <a:pt x="18" y="20"/>
                  </a:lnTo>
                  <a:lnTo>
                    <a:pt x="16" y="19"/>
                  </a:lnTo>
                  <a:lnTo>
                    <a:pt x="15" y="17"/>
                  </a:lnTo>
                  <a:lnTo>
                    <a:pt x="15" y="20"/>
                  </a:lnTo>
                  <a:lnTo>
                    <a:pt x="15" y="22"/>
                  </a:lnTo>
                  <a:lnTo>
                    <a:pt x="16" y="25"/>
                  </a:lnTo>
                  <a:lnTo>
                    <a:pt x="16" y="28"/>
                  </a:lnTo>
                  <a:lnTo>
                    <a:pt x="16" y="30"/>
                  </a:lnTo>
                  <a:lnTo>
                    <a:pt x="16" y="30"/>
                  </a:lnTo>
                  <a:lnTo>
                    <a:pt x="15" y="32"/>
                  </a:lnTo>
                  <a:lnTo>
                    <a:pt x="13" y="32"/>
                  </a:lnTo>
                  <a:lnTo>
                    <a:pt x="13" y="32"/>
                  </a:lnTo>
                  <a:lnTo>
                    <a:pt x="12" y="30"/>
                  </a:lnTo>
                  <a:lnTo>
                    <a:pt x="12" y="30"/>
                  </a:lnTo>
                  <a:lnTo>
                    <a:pt x="10" y="28"/>
                  </a:lnTo>
                  <a:lnTo>
                    <a:pt x="12" y="27"/>
                  </a:lnTo>
                  <a:lnTo>
                    <a:pt x="12" y="24"/>
                  </a:lnTo>
                  <a:lnTo>
                    <a:pt x="12" y="22"/>
                  </a:lnTo>
                  <a:lnTo>
                    <a:pt x="13" y="20"/>
                  </a:lnTo>
                  <a:lnTo>
                    <a:pt x="13" y="19"/>
                  </a:lnTo>
                  <a:lnTo>
                    <a:pt x="13" y="17"/>
                  </a:lnTo>
                  <a:lnTo>
                    <a:pt x="12" y="19"/>
                  </a:lnTo>
                  <a:lnTo>
                    <a:pt x="8" y="20"/>
                  </a:lnTo>
                  <a:lnTo>
                    <a:pt x="7" y="24"/>
                  </a:lnTo>
                  <a:lnTo>
                    <a:pt x="5" y="25"/>
                  </a:lnTo>
                  <a:lnTo>
                    <a:pt x="4" y="25"/>
                  </a:lnTo>
                  <a:lnTo>
                    <a:pt x="4" y="25"/>
                  </a:lnTo>
                  <a:lnTo>
                    <a:pt x="2" y="25"/>
                  </a:lnTo>
                  <a:lnTo>
                    <a:pt x="0" y="24"/>
                  </a:lnTo>
                  <a:lnTo>
                    <a:pt x="0" y="24"/>
                  </a:lnTo>
                  <a:lnTo>
                    <a:pt x="0" y="22"/>
                  </a:lnTo>
                  <a:lnTo>
                    <a:pt x="0" y="22"/>
                  </a:lnTo>
                  <a:lnTo>
                    <a:pt x="0" y="20"/>
                  </a:lnTo>
                  <a:lnTo>
                    <a:pt x="2" y="19"/>
                  </a:lnTo>
                  <a:lnTo>
                    <a:pt x="4" y="19"/>
                  </a:lnTo>
                  <a:lnTo>
                    <a:pt x="5" y="19"/>
                  </a:lnTo>
                  <a:lnTo>
                    <a:pt x="8" y="17"/>
                  </a:lnTo>
                  <a:lnTo>
                    <a:pt x="10" y="17"/>
                  </a:lnTo>
                  <a:lnTo>
                    <a:pt x="12" y="16"/>
                  </a:lnTo>
                  <a:lnTo>
                    <a:pt x="10" y="16"/>
                  </a:lnTo>
                  <a:lnTo>
                    <a:pt x="7" y="14"/>
                  </a:lnTo>
                  <a:lnTo>
                    <a:pt x="4" y="14"/>
                  </a:lnTo>
                  <a:lnTo>
                    <a:pt x="2" y="12"/>
                  </a:lnTo>
                  <a:lnTo>
                    <a:pt x="0" y="11"/>
                  </a:lnTo>
                  <a:lnTo>
                    <a:pt x="0" y="9"/>
                  </a:lnTo>
                  <a:lnTo>
                    <a:pt x="0" y="9"/>
                  </a:lnTo>
                  <a:lnTo>
                    <a:pt x="0" y="8"/>
                  </a:lnTo>
                  <a:lnTo>
                    <a:pt x="2" y="8"/>
                  </a:lnTo>
                  <a:lnTo>
                    <a:pt x="4" y="6"/>
                  </a:lnTo>
                  <a:lnTo>
                    <a:pt x="4" y="8"/>
                  </a:lnTo>
                  <a:lnTo>
                    <a:pt x="5" y="8"/>
                  </a:lnTo>
                  <a:lnTo>
                    <a:pt x="7" y="9"/>
                  </a:lnTo>
                  <a:lnTo>
                    <a:pt x="8" y="11"/>
                  </a:lnTo>
                  <a:lnTo>
                    <a:pt x="12" y="12"/>
                  </a:lnTo>
                  <a:lnTo>
                    <a:pt x="13" y="14"/>
                  </a:lnTo>
                  <a:close/>
                </a:path>
              </a:pathLst>
            </a:custGeom>
            <a:solidFill>
              <a:srgbClr val="000000"/>
            </a:solidFill>
            <a:ln w="9525">
              <a:solidFill>
                <a:srgbClr val="000000"/>
              </a:solidFill>
              <a:round/>
              <a:headEnd/>
              <a:tailEnd/>
            </a:ln>
            <a:effectLst/>
          </p:spPr>
          <p:txBody>
            <a:bodyPr wrap="none" anchor="ctr">
              <a:prstTxWarp prst="textNoShape">
                <a:avLst/>
              </a:prstTxWarp>
            </a:bodyPr>
            <a:lstStyle/>
            <a:p>
              <a:endParaRPr lang="en-US"/>
            </a:p>
          </p:txBody>
        </p:sp>
        <p:sp>
          <p:nvSpPr>
            <p:cNvPr id="77" name="Text Box 95"/>
            <p:cNvSpPr txBox="1">
              <a:spLocks noChangeArrowheads="1"/>
            </p:cNvSpPr>
            <p:nvPr/>
          </p:nvSpPr>
          <p:spPr bwMode="auto">
            <a:xfrm>
              <a:off x="4412" y="3335"/>
              <a:ext cx="183" cy="174"/>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100000"/>
                </a:lnSpc>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latin typeface="Times New Roman" charset="0"/>
                  <a:ea typeface="Luxi Sans" charset="0"/>
                  <a:cs typeface="Luxi Sans" charset="0"/>
                </a:rPr>
                <a:t>N</a:t>
              </a:r>
            </a:p>
          </p:txBody>
        </p:sp>
      </p:grpSp>
      <p:sp>
        <p:nvSpPr>
          <p:cNvPr id="83" name="Text Box 122"/>
          <p:cNvSpPr txBox="1">
            <a:spLocks noChangeArrowheads="1"/>
          </p:cNvSpPr>
          <p:nvPr/>
        </p:nvSpPr>
        <p:spPr bwMode="auto">
          <a:xfrm>
            <a:off x="3214688" y="1186934"/>
            <a:ext cx="2167593" cy="369332"/>
          </a:xfrm>
          <a:prstGeom prst="rect">
            <a:avLst/>
          </a:prstGeom>
          <a:noFill/>
          <a:ln w="9525">
            <a:solidFill>
              <a:srgbClr val="000000">
                <a:alpha val="0"/>
              </a:srgbClr>
            </a:solidFill>
            <a:miter lim="800000"/>
            <a:headEnd/>
            <a:tailEnd/>
          </a:ln>
          <a:effectLst/>
        </p:spPr>
        <p:txBody>
          <a:bodyPr wrap="none">
            <a:prstTxWarp prst="textNoShape">
              <a:avLst/>
            </a:prstTxWarp>
            <a:spAutoFit/>
          </a:bodyPr>
          <a:lstStyle/>
          <a:p>
            <a:r>
              <a:rPr lang="en-US" dirty="0" err="1">
                <a:solidFill>
                  <a:srgbClr val="000000"/>
                </a:solidFill>
                <a:latin typeface="Symbol" charset="2"/>
              </a:rPr>
              <a:t>s</a:t>
            </a:r>
            <a:r>
              <a:rPr lang="en-US" dirty="0">
                <a:solidFill>
                  <a:srgbClr val="000000"/>
                </a:solidFill>
                <a:latin typeface="Symbol" charset="2"/>
              </a:rPr>
              <a:t> = s(</a:t>
            </a:r>
            <a:r>
              <a:rPr lang="en-US" dirty="0">
                <a:solidFill>
                  <a:srgbClr val="000000"/>
                </a:solidFill>
                <a:latin typeface="Arial" charset="0"/>
              </a:rPr>
              <a:t>W,Q</a:t>
            </a:r>
            <a:r>
              <a:rPr lang="en-US" baseline="30000" dirty="0">
                <a:solidFill>
                  <a:srgbClr val="000000"/>
                </a:solidFill>
                <a:latin typeface="Arial" charset="0"/>
              </a:rPr>
              <a:t>2</a:t>
            </a:r>
            <a:r>
              <a:rPr lang="en-US" dirty="0">
                <a:solidFill>
                  <a:srgbClr val="000000"/>
                </a:solidFill>
                <a:latin typeface="Arial" charset="0"/>
              </a:rPr>
              <a:t>,cos(</a:t>
            </a:r>
            <a:r>
              <a:rPr lang="en-US" dirty="0" smtClean="0">
                <a:solidFill>
                  <a:srgbClr val="000000"/>
                </a:solidFill>
                <a:latin typeface="Symbol" charset="2"/>
              </a:rPr>
              <a:t>q</a:t>
            </a:r>
            <a:r>
              <a:rPr lang="en-US" baseline="30000" dirty="0" smtClean="0">
                <a:solidFill>
                  <a:srgbClr val="000000"/>
                </a:solidFill>
                <a:latin typeface="Symbol" charset="2"/>
              </a:rPr>
              <a:t>*</a:t>
            </a:r>
            <a:r>
              <a:rPr lang="en-US" dirty="0" smtClean="0">
                <a:solidFill>
                  <a:srgbClr val="000000"/>
                </a:solidFill>
                <a:latin typeface="Arial" charset="0"/>
              </a:rPr>
              <a:t>)</a:t>
            </a:r>
            <a:r>
              <a:rPr lang="en-US" dirty="0">
                <a:solidFill>
                  <a:srgbClr val="000000"/>
                </a:solidFill>
                <a:latin typeface="Arial" charset="0"/>
              </a:rPr>
              <a:t>)</a:t>
            </a:r>
            <a:r>
              <a:rPr lang="en-US" b="1" dirty="0">
                <a:solidFill>
                  <a:srgbClr val="000000"/>
                </a:solidFill>
                <a:latin typeface="Arial" charset="0"/>
              </a:rPr>
              <a:t> </a:t>
            </a:r>
            <a:r>
              <a:rPr lang="en-US" b="1" dirty="0">
                <a:solidFill>
                  <a:srgbClr val="000000"/>
                </a:solidFill>
                <a:latin typeface="Symbol" charset="2"/>
              </a:rPr>
              <a:t> </a:t>
            </a:r>
          </a:p>
        </p:txBody>
      </p:sp>
      <p:sp>
        <p:nvSpPr>
          <p:cNvPr id="89" name="Slide Number Placeholder 88"/>
          <p:cNvSpPr>
            <a:spLocks noGrp="1"/>
          </p:cNvSpPr>
          <p:nvPr>
            <p:ph type="sldNum" sz="quarter" idx="12"/>
          </p:nvPr>
        </p:nvSpPr>
        <p:spPr/>
        <p:txBody>
          <a:bodyPr/>
          <a:lstStyle/>
          <a:p>
            <a:fld id="{B745C004-AECF-1B44-BB05-599F8CB84B74}" type="slidenum">
              <a:rPr lang="en-US" smtClean="0"/>
              <a:pPr/>
              <a:t>5</a:t>
            </a:fld>
            <a:endParaRPr lang="en-US"/>
          </a:p>
        </p:txBody>
      </p:sp>
      <p:sp>
        <p:nvSpPr>
          <p:cNvPr id="90" name="Footer Placeholder 89"/>
          <p:cNvSpPr>
            <a:spLocks noGrp="1"/>
          </p:cNvSpPr>
          <p:nvPr>
            <p:ph type="ftr" sz="quarter" idx="11"/>
          </p:nvPr>
        </p:nvSpPr>
        <p:spPr/>
        <p:txBody>
          <a:bodyPr/>
          <a:lstStyle/>
          <a:p>
            <a:r>
              <a:rPr lang="en-US" smtClean="0"/>
              <a:t>NSTAR, May 17 2011, Jefferson Lab</a:t>
            </a:r>
            <a:endParaRPr lang="en-US" dirty="0"/>
          </a:p>
        </p:txBody>
      </p:sp>
      <p:sp>
        <p:nvSpPr>
          <p:cNvPr id="91" name="Date Placeholder 90"/>
          <p:cNvSpPr>
            <a:spLocks noGrp="1"/>
          </p:cNvSpPr>
          <p:nvPr>
            <p:ph type="dt" sz="half" idx="10"/>
          </p:nvPr>
        </p:nvSpPr>
        <p:spPr/>
        <p:txBody>
          <a:bodyPr/>
          <a:lstStyle/>
          <a:p>
            <a:r>
              <a:rPr lang="en-US" smtClean="0"/>
              <a:t>M.Ungaro</a:t>
            </a:r>
            <a:endParaRPr lang="en-US" dirty="0"/>
          </a:p>
        </p:txBody>
      </p:sp>
      <p:cxnSp>
        <p:nvCxnSpPr>
          <p:cNvPr id="93" name="Straight Arrow Connector 92"/>
          <p:cNvCxnSpPr/>
          <p:nvPr/>
        </p:nvCxnSpPr>
        <p:spPr>
          <a:xfrm>
            <a:off x="1253792" y="3431434"/>
            <a:ext cx="197055" cy="100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5029200" y="3061100"/>
            <a:ext cx="4114800" cy="3057247"/>
          </a:xfrm>
          <a:prstGeom prst="rect">
            <a:avLst/>
          </a:prstGeom>
        </p:spPr>
        <p:txBody>
          <a:bodyPr wrap="square">
            <a:spAutoFit/>
          </a:bodyPr>
          <a:lstStyle/>
          <a:p>
            <a:pPr marL="342900" indent="-342900" algn="ctr">
              <a:lnSpc>
                <a:spcPct val="80000"/>
              </a:lnSpc>
              <a:spcBef>
                <a:spcPct val="20000"/>
              </a:spcBef>
            </a:pPr>
            <a:r>
              <a:rPr lang="en-US" sz="2000" dirty="0" smtClean="0">
                <a:solidFill>
                  <a:srgbClr val="000090"/>
                </a:solidFill>
                <a:latin typeface="Calibri"/>
                <a:cs typeface="Calibri"/>
              </a:rPr>
              <a:t>detect</a:t>
            </a:r>
            <a:r>
              <a:rPr lang="en-US" sz="2000" dirty="0" smtClean="0">
                <a:solidFill>
                  <a:srgbClr val="000000"/>
                </a:solidFill>
                <a:latin typeface="Calibri"/>
                <a:cs typeface="Calibri"/>
              </a:rPr>
              <a:t>:</a:t>
            </a:r>
          </a:p>
          <a:p>
            <a:pPr marL="342900" indent="-342900" algn="ctr">
              <a:lnSpc>
                <a:spcPct val="80000"/>
              </a:lnSpc>
              <a:spcBef>
                <a:spcPct val="20000"/>
              </a:spcBef>
            </a:pPr>
            <a:r>
              <a:rPr lang="en-US" sz="2000" dirty="0" smtClean="0">
                <a:solidFill>
                  <a:srgbClr val="000000"/>
                </a:solidFill>
                <a:latin typeface="Calibri"/>
                <a:cs typeface="Calibri"/>
              </a:rPr>
              <a:t>Electron, Proton </a:t>
            </a:r>
          </a:p>
          <a:p>
            <a:pPr marL="342900" indent="-342900">
              <a:lnSpc>
                <a:spcPct val="80000"/>
              </a:lnSpc>
              <a:spcBef>
                <a:spcPct val="20000"/>
              </a:spcBef>
            </a:pPr>
            <a:endParaRPr lang="en-US" sz="2000" dirty="0" smtClean="0">
              <a:solidFill>
                <a:srgbClr val="000000"/>
              </a:solidFill>
              <a:latin typeface="Calibri"/>
              <a:cs typeface="Calibri"/>
            </a:endParaRPr>
          </a:p>
          <a:p>
            <a:pPr marL="342900" indent="-342900" algn="ctr">
              <a:lnSpc>
                <a:spcPct val="80000"/>
              </a:lnSpc>
              <a:spcBef>
                <a:spcPct val="20000"/>
              </a:spcBef>
            </a:pPr>
            <a:r>
              <a:rPr lang="en-US" sz="2000" dirty="0" smtClean="0">
                <a:solidFill>
                  <a:srgbClr val="000090"/>
                </a:solidFill>
                <a:latin typeface="Calibri"/>
                <a:cs typeface="Calibri"/>
              </a:rPr>
              <a:t>e</a:t>
            </a:r>
            <a:r>
              <a:rPr lang="en-US" sz="2000" dirty="0" smtClean="0">
                <a:solidFill>
                  <a:srgbClr val="000090"/>
                </a:solidFill>
                <a:latin typeface="Calibri"/>
                <a:cs typeface="Calibri"/>
              </a:rPr>
              <a:t>xtract</a:t>
            </a:r>
            <a:r>
              <a:rPr lang="en-US" sz="2000" dirty="0" smtClean="0">
                <a:solidFill>
                  <a:srgbClr val="000000"/>
                </a:solidFill>
                <a:latin typeface="Calibri"/>
                <a:cs typeface="Calibri"/>
              </a:rPr>
              <a:t>:</a:t>
            </a:r>
          </a:p>
          <a:p>
            <a:pPr marL="742950" lvl="1" indent="-285750">
              <a:lnSpc>
                <a:spcPct val="80000"/>
              </a:lnSpc>
              <a:spcBef>
                <a:spcPct val="20000"/>
              </a:spcBef>
              <a:buFont typeface="Arial"/>
              <a:buChar char="•"/>
            </a:pPr>
            <a:r>
              <a:rPr lang="en-US" sz="2000" dirty="0" smtClean="0">
                <a:solidFill>
                  <a:srgbClr val="000000"/>
                </a:solidFill>
                <a:latin typeface="Calibri"/>
                <a:ea typeface="ＭＳ Ｐゴシック" charset="-128"/>
                <a:cs typeface="Calibri"/>
              </a:rPr>
              <a:t>Cross sections, Structure Functions</a:t>
            </a:r>
          </a:p>
          <a:p>
            <a:pPr marL="742950" lvl="1" indent="-285750">
              <a:lnSpc>
                <a:spcPct val="80000"/>
              </a:lnSpc>
              <a:spcBef>
                <a:spcPct val="20000"/>
              </a:spcBef>
              <a:buFont typeface="Arial"/>
              <a:buChar char="•"/>
            </a:pPr>
            <a:r>
              <a:rPr lang="en-US" sz="2000" dirty="0" smtClean="0">
                <a:solidFill>
                  <a:srgbClr val="000000"/>
                </a:solidFill>
                <a:latin typeface="Calibri"/>
                <a:ea typeface="ＭＳ Ｐゴシック" charset="-128"/>
                <a:cs typeface="Calibri"/>
              </a:rPr>
              <a:t>Beam Spin Asymmetries</a:t>
            </a:r>
          </a:p>
          <a:p>
            <a:pPr marL="742950" lvl="1" indent="-285750">
              <a:lnSpc>
                <a:spcPct val="80000"/>
              </a:lnSpc>
              <a:spcBef>
                <a:spcPct val="20000"/>
              </a:spcBef>
              <a:buFont typeface="Arial"/>
              <a:buChar char="•"/>
            </a:pPr>
            <a:r>
              <a:rPr lang="en-US" sz="2000" dirty="0" err="1" smtClean="0">
                <a:solidFill>
                  <a:srgbClr val="000000"/>
                </a:solidFill>
                <a:ea typeface="ＭＳ Ｐゴシック" charset="-128"/>
                <a:cs typeface="Calibri"/>
              </a:rPr>
              <a:t>Helicity</a:t>
            </a:r>
            <a:r>
              <a:rPr lang="en-US" sz="2000" dirty="0" smtClean="0">
                <a:solidFill>
                  <a:srgbClr val="000000"/>
                </a:solidFill>
                <a:ea typeface="ＭＳ Ｐゴシック" charset="-128"/>
                <a:cs typeface="Calibri"/>
              </a:rPr>
              <a:t> amplitudes</a:t>
            </a:r>
            <a:r>
              <a:rPr lang="en-US" sz="2400" dirty="0" smtClean="0">
                <a:solidFill>
                  <a:srgbClr val="000000"/>
                </a:solidFill>
                <a:effectLst>
                  <a:outerShdw blurRad="50800" dist="38100" dir="2700000" algn="br">
                    <a:srgbClr val="000000">
                      <a:alpha val="43000"/>
                    </a:srgbClr>
                  </a:outerShdw>
                </a:effectLst>
                <a:ea typeface="ＭＳ Ｐゴシック" charset="-128"/>
                <a:cs typeface="Calibri"/>
              </a:rPr>
              <a:t> </a:t>
            </a:r>
            <a:r>
              <a:rPr lang="en-US" sz="2000" dirty="0" smtClean="0">
                <a:solidFill>
                  <a:srgbClr val="000000"/>
                </a:solidFill>
                <a:ea typeface="ＭＳ Ｐゴシック" charset="-128"/>
                <a:cs typeface="Calibri"/>
              </a:rPr>
              <a:t>and their Q</a:t>
            </a:r>
            <a:r>
              <a:rPr lang="en-US" sz="2000" b="1" baseline="30000" dirty="0" smtClean="0">
                <a:solidFill>
                  <a:srgbClr val="000000"/>
                </a:solidFill>
                <a:ea typeface="ＭＳ Ｐゴシック" charset="-128"/>
                <a:cs typeface="Calibri"/>
              </a:rPr>
              <a:t>2</a:t>
            </a:r>
            <a:r>
              <a:rPr lang="en-US" sz="2000" dirty="0" smtClean="0">
                <a:solidFill>
                  <a:srgbClr val="000000"/>
                </a:solidFill>
                <a:ea typeface="ＭＳ Ｐゴシック" charset="-128"/>
                <a:cs typeface="Calibri"/>
              </a:rPr>
              <a:t> dependence</a:t>
            </a:r>
          </a:p>
          <a:p>
            <a:pPr marL="742950" lvl="1" indent="-285750">
              <a:lnSpc>
                <a:spcPct val="80000"/>
              </a:lnSpc>
              <a:spcBef>
                <a:spcPct val="20000"/>
              </a:spcBef>
            </a:pPr>
            <a:endParaRPr lang="en-US" sz="2000" dirty="0">
              <a:solidFill>
                <a:srgbClr val="000000"/>
              </a:solidFill>
              <a:latin typeface="Calibri"/>
              <a:ea typeface="ＭＳ Ｐゴシック" charset="-128"/>
              <a:cs typeface="Calibri"/>
            </a:endParaRPr>
          </a:p>
        </p:txBody>
      </p:sp>
      <p:sp>
        <p:nvSpPr>
          <p:cNvPr id="88" name="Rectangle 87"/>
          <p:cNvSpPr/>
          <p:nvPr/>
        </p:nvSpPr>
        <p:spPr>
          <a:xfrm>
            <a:off x="685800" y="1828800"/>
            <a:ext cx="8305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dirty="0" err="1" smtClean="0">
                <a:solidFill>
                  <a:srgbClr val="000000"/>
                </a:solidFill>
                <a:latin typeface="Arial" charset="0"/>
              </a:rPr>
              <a:t>d</a:t>
            </a:r>
            <a:r>
              <a:rPr lang="en-US" sz="2400" dirty="0" err="1" smtClean="0">
                <a:solidFill>
                  <a:srgbClr val="000000"/>
                </a:solidFill>
                <a:latin typeface="Symbol" charset="2"/>
              </a:rPr>
              <a:t>s</a:t>
            </a:r>
            <a:r>
              <a:rPr lang="en-US" sz="2400" dirty="0" err="1" smtClean="0">
                <a:solidFill>
                  <a:srgbClr val="000000"/>
                </a:solidFill>
                <a:latin typeface="Arial" charset="0"/>
              </a:rPr>
              <a:t>/d</a:t>
            </a:r>
            <a:r>
              <a:rPr lang="en-US" sz="2400" dirty="0" err="1" smtClean="0">
                <a:solidFill>
                  <a:srgbClr val="000000"/>
                </a:solidFill>
                <a:latin typeface="Symbol" charset="2"/>
              </a:rPr>
              <a:t>W</a:t>
            </a:r>
            <a:r>
              <a:rPr lang="en-US" sz="2400" baseline="30000" dirty="0" smtClean="0">
                <a:solidFill>
                  <a:srgbClr val="000000"/>
                </a:solidFill>
                <a:latin typeface="Symbol" charset="2"/>
              </a:rPr>
              <a:t>*</a:t>
            </a:r>
            <a:r>
              <a:rPr lang="en-US" sz="2400" dirty="0" smtClean="0">
                <a:solidFill>
                  <a:srgbClr val="000000"/>
                </a:solidFill>
                <a:latin typeface="Arial" charset="0"/>
              </a:rPr>
              <a:t> = </a:t>
            </a:r>
            <a:r>
              <a:rPr lang="en-US" sz="2400" dirty="0" err="1" smtClean="0">
                <a:solidFill>
                  <a:srgbClr val="000000"/>
                </a:solidFill>
                <a:latin typeface="Symbol" charset="2"/>
              </a:rPr>
              <a:t>s</a:t>
            </a:r>
            <a:r>
              <a:rPr lang="en-US" sz="2400" baseline="-25000" dirty="0" err="1" smtClean="0">
                <a:solidFill>
                  <a:srgbClr val="000000"/>
                </a:solidFill>
                <a:latin typeface="Arial" charset="0"/>
              </a:rPr>
              <a:t>T</a:t>
            </a:r>
            <a:r>
              <a:rPr lang="en-US" sz="2400" dirty="0" smtClean="0">
                <a:solidFill>
                  <a:srgbClr val="000000"/>
                </a:solidFill>
                <a:latin typeface="Arial" charset="0"/>
              </a:rPr>
              <a:t> + </a:t>
            </a:r>
            <a:r>
              <a:rPr lang="en-US" sz="2400" dirty="0" err="1" smtClean="0">
                <a:solidFill>
                  <a:srgbClr val="000000"/>
                </a:solidFill>
                <a:latin typeface="Symbol" charset="2"/>
              </a:rPr>
              <a:t>es</a:t>
            </a:r>
            <a:r>
              <a:rPr lang="en-US" sz="2400" baseline="-25000" dirty="0" err="1" smtClean="0">
                <a:solidFill>
                  <a:srgbClr val="000000"/>
                </a:solidFill>
                <a:latin typeface="Arial" charset="0"/>
              </a:rPr>
              <a:t>L</a:t>
            </a:r>
            <a:r>
              <a:rPr lang="en-US" sz="2400" dirty="0" smtClean="0">
                <a:solidFill>
                  <a:srgbClr val="000000"/>
                </a:solidFill>
                <a:latin typeface="Arial" charset="0"/>
              </a:rPr>
              <a:t> + </a:t>
            </a:r>
            <a:r>
              <a:rPr lang="en-US" sz="2400" dirty="0" smtClean="0">
                <a:solidFill>
                  <a:srgbClr val="000000"/>
                </a:solidFill>
                <a:latin typeface="Symbol" charset="2"/>
              </a:rPr>
              <a:t>es</a:t>
            </a:r>
            <a:r>
              <a:rPr lang="en-US" sz="2400" baseline="-25000" dirty="0" smtClean="0">
                <a:solidFill>
                  <a:srgbClr val="000000"/>
                </a:solidFill>
                <a:latin typeface="Arial" charset="0"/>
              </a:rPr>
              <a:t>TT</a:t>
            </a:r>
            <a:r>
              <a:rPr lang="en-US" sz="2400" dirty="0" smtClean="0">
                <a:solidFill>
                  <a:srgbClr val="000000"/>
                </a:solidFill>
                <a:latin typeface="Arial" charset="0"/>
              </a:rPr>
              <a:t>sin</a:t>
            </a:r>
            <a:r>
              <a:rPr lang="en-US" sz="2400" baseline="30000" dirty="0" smtClean="0">
                <a:solidFill>
                  <a:srgbClr val="000000"/>
                </a:solidFill>
                <a:latin typeface="Arial" charset="0"/>
              </a:rPr>
              <a:t>2</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cos2</a:t>
            </a:r>
            <a:r>
              <a:rPr lang="en-US" sz="2400" dirty="0" smtClean="0">
                <a:solidFill>
                  <a:srgbClr val="000000"/>
                </a:solidFill>
                <a:latin typeface="Symbol" charset="2"/>
              </a:rPr>
              <a:t>f</a:t>
            </a:r>
            <a:r>
              <a:rPr lang="en-US" sz="2400" dirty="0" smtClean="0">
                <a:solidFill>
                  <a:srgbClr val="000000"/>
                </a:solidFill>
                <a:latin typeface="Arial" charset="0"/>
              </a:rPr>
              <a:t> </a:t>
            </a:r>
            <a:r>
              <a:rPr lang="en-US" sz="2400" dirty="0" smtClean="0">
                <a:solidFill>
                  <a:srgbClr val="000000"/>
                </a:solidFill>
                <a:latin typeface="Arial" charset="0"/>
              </a:rPr>
              <a:t>+ </a:t>
            </a:r>
            <a:r>
              <a:rPr lang="en-US" sz="2400" dirty="0" smtClean="0">
                <a:solidFill>
                  <a:srgbClr val="000000"/>
                </a:solidFill>
                <a:latin typeface="Arial" charset="0"/>
                <a:ea typeface="Arial" charset="0"/>
                <a:cs typeface="Arial" charset="0"/>
              </a:rPr>
              <a:t>√</a:t>
            </a:r>
            <a:r>
              <a:rPr lang="en-US" sz="2400" dirty="0" smtClean="0">
                <a:solidFill>
                  <a:srgbClr val="000000"/>
                </a:solidFill>
                <a:latin typeface="Symbol" charset="2"/>
              </a:rPr>
              <a:t>2e(e+1)</a:t>
            </a:r>
            <a:r>
              <a:rPr lang="en-US" sz="2400" dirty="0" smtClean="0">
                <a:solidFill>
                  <a:srgbClr val="000000"/>
                </a:solidFill>
                <a:latin typeface="Symbol" charset="2"/>
              </a:rPr>
              <a:t>s</a:t>
            </a:r>
            <a:r>
              <a:rPr lang="en-US" sz="2400" baseline="-25000" dirty="0" smtClean="0">
                <a:solidFill>
                  <a:srgbClr val="000000"/>
                </a:solidFill>
                <a:latin typeface="Arial" charset="0"/>
              </a:rPr>
              <a:t>LT</a:t>
            </a:r>
            <a:r>
              <a:rPr lang="en-US" sz="2400" dirty="0" smtClean="0">
                <a:solidFill>
                  <a:srgbClr val="000000"/>
                </a:solidFill>
                <a:latin typeface="Arial" charset="0"/>
              </a:rPr>
              <a:t>sin</a:t>
            </a:r>
            <a:r>
              <a:rPr lang="en-US" sz="2400" dirty="0" smtClean="0">
                <a:solidFill>
                  <a:srgbClr val="000000"/>
                </a:solidFill>
                <a:latin typeface="Symbol" charset="2"/>
                <a:cs typeface="Symbol" charset="2"/>
              </a:rPr>
              <a:t>q</a:t>
            </a:r>
            <a:r>
              <a:rPr lang="en-US" sz="2400" dirty="0" smtClean="0">
                <a:solidFill>
                  <a:srgbClr val="000000"/>
                </a:solidFill>
                <a:latin typeface="Arial" charset="0"/>
              </a:rPr>
              <a:t>cos</a:t>
            </a:r>
            <a:r>
              <a:rPr lang="en-US" sz="2400" dirty="0" smtClean="0">
                <a:solidFill>
                  <a:srgbClr val="000000"/>
                </a:solidFill>
                <a:latin typeface="Symbol" charset="2"/>
              </a:rPr>
              <a:t>f</a:t>
            </a:r>
            <a:endParaRPr lang="en-US" sz="2400" baseline="-25000"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900" decel="100000" fill="hold"/>
                                        <p:tgtEl>
                                          <p:spTgt spid="9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Experiment Overview</a:t>
            </a:r>
          </a:p>
        </p:txBody>
      </p:sp>
      <p:graphicFrame>
        <p:nvGraphicFramePr>
          <p:cNvPr id="2052" name="Object 4"/>
          <p:cNvGraphicFramePr>
            <a:graphicFrameLocks noChangeAspect="1"/>
          </p:cNvGraphicFramePr>
          <p:nvPr/>
        </p:nvGraphicFramePr>
        <p:xfrm>
          <a:off x="4514850" y="3321050"/>
          <a:ext cx="114300" cy="215900"/>
        </p:xfrm>
        <a:graphic>
          <a:graphicData uri="http://schemas.openxmlformats.org/presentationml/2006/ole">
            <p:oleObj spid="_x0000_s93186" name="Equation" r:id="rId4" imgW="114120" imgH="215640" progId="Equation.3">
              <p:embed/>
            </p:oleObj>
          </a:graphicData>
        </a:graphic>
      </p:graphicFrame>
      <p:sp>
        <p:nvSpPr>
          <p:cNvPr id="14" name="Slide Number Placeholder 13"/>
          <p:cNvSpPr>
            <a:spLocks noGrp="1"/>
          </p:cNvSpPr>
          <p:nvPr>
            <p:ph type="sldNum" sz="quarter" idx="12"/>
          </p:nvPr>
        </p:nvSpPr>
        <p:spPr/>
        <p:txBody>
          <a:bodyPr/>
          <a:lstStyle/>
          <a:p>
            <a:fld id="{B745C004-AECF-1B44-BB05-599F8CB84B74}" type="slidenum">
              <a:rPr lang="en-US" smtClean="0"/>
              <a:pPr/>
              <a:t>6</a:t>
            </a:fld>
            <a:endParaRPr lang="en-US"/>
          </a:p>
        </p:txBody>
      </p:sp>
      <p:sp>
        <p:nvSpPr>
          <p:cNvPr id="15" name="Footer Placeholder 14"/>
          <p:cNvSpPr>
            <a:spLocks noGrp="1"/>
          </p:cNvSpPr>
          <p:nvPr>
            <p:ph type="ftr" sz="quarter" idx="11"/>
          </p:nvPr>
        </p:nvSpPr>
        <p:spPr/>
        <p:txBody>
          <a:bodyPr/>
          <a:lstStyle/>
          <a:p>
            <a:r>
              <a:rPr lang="en-US" smtClean="0"/>
              <a:t>NSTAR, May 17 2011, Jefferson Lab</a:t>
            </a:r>
            <a:endParaRPr lang="en-US" dirty="0"/>
          </a:p>
        </p:txBody>
      </p:sp>
      <p:sp>
        <p:nvSpPr>
          <p:cNvPr id="16" name="Date Placeholder 15"/>
          <p:cNvSpPr>
            <a:spLocks noGrp="1"/>
          </p:cNvSpPr>
          <p:nvPr>
            <p:ph type="dt" sz="half" idx="10"/>
          </p:nvPr>
        </p:nvSpPr>
        <p:spPr/>
        <p:txBody>
          <a:bodyPr/>
          <a:lstStyle/>
          <a:p>
            <a:r>
              <a:rPr lang="en-US" smtClean="0"/>
              <a:t>M.Ungaro</a:t>
            </a:r>
            <a:endParaRPr lang="en-US" dirty="0"/>
          </a:p>
        </p:txBody>
      </p:sp>
      <p:sp>
        <p:nvSpPr>
          <p:cNvPr id="18" name="Text Box 3"/>
          <p:cNvSpPr txBox="1">
            <a:spLocks noChangeArrowheads="1"/>
          </p:cNvSpPr>
          <p:nvPr/>
        </p:nvSpPr>
        <p:spPr bwMode="auto">
          <a:xfrm>
            <a:off x="4953000" y="3398780"/>
            <a:ext cx="4267200" cy="1325620"/>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ea typeface="Luxi Sans" charset="0"/>
                <a:cs typeface="Luxi Sans" charset="0"/>
              </a:rPr>
              <a:t> October </a:t>
            </a:r>
            <a:r>
              <a:rPr lang="en-GB" sz="2000" dirty="0">
                <a:solidFill>
                  <a:srgbClr val="000000"/>
                </a:solidFill>
                <a:ea typeface="Luxi Sans" charset="0"/>
                <a:cs typeface="Luxi Sans" charset="0"/>
              </a:rPr>
              <a:t>2001 – January </a:t>
            </a:r>
            <a:r>
              <a:rPr lang="en-GB" sz="2000" dirty="0" smtClean="0">
                <a:solidFill>
                  <a:srgbClr val="000000"/>
                </a:solidFill>
                <a:ea typeface="Luxi Sans" charset="0"/>
                <a:cs typeface="Luxi Sans" charset="0"/>
              </a:rPr>
              <a:t>2002</a:t>
            </a: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ea typeface="Luxi Sans" charset="0"/>
                <a:cs typeface="Luxi Sans" charset="0"/>
              </a:rPr>
              <a:t> Beam </a:t>
            </a:r>
            <a:r>
              <a:rPr lang="en-GB" sz="2000" dirty="0">
                <a:solidFill>
                  <a:srgbClr val="000000"/>
                </a:solidFill>
                <a:ea typeface="Luxi Sans" charset="0"/>
                <a:cs typeface="Luxi Sans" charset="0"/>
              </a:rPr>
              <a:t>Energy = 5.75 </a:t>
            </a:r>
            <a:r>
              <a:rPr lang="en-GB" sz="2000" dirty="0" err="1" smtClean="0">
                <a:solidFill>
                  <a:srgbClr val="000000"/>
                </a:solidFill>
                <a:ea typeface="Luxi Sans" charset="0"/>
                <a:cs typeface="Luxi Sans" charset="0"/>
              </a:rPr>
              <a:t>GeV</a:t>
            </a:r>
            <a:endParaRPr lang="en-GB" sz="2000" dirty="0" smtClean="0">
              <a:solidFill>
                <a:srgbClr val="000000"/>
              </a:solidFill>
              <a:ea typeface="Luxi Sans" charset="0"/>
              <a:cs typeface="Luxi Sans" charset="0"/>
            </a:endParaRP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ea typeface="Luxi Sans" charset="0"/>
                <a:cs typeface="Luxi Sans" charset="0"/>
              </a:rPr>
              <a:t> Current </a:t>
            </a:r>
            <a:r>
              <a:rPr lang="en-GB" sz="2000" dirty="0">
                <a:solidFill>
                  <a:srgbClr val="000000"/>
                </a:solidFill>
                <a:ea typeface="Luxi Sans" charset="0"/>
                <a:cs typeface="Luxi Sans" charset="0"/>
              </a:rPr>
              <a:t>Intensity = 10nA (10</a:t>
            </a:r>
            <a:r>
              <a:rPr lang="en-GB" sz="2000" baseline="30000" dirty="0">
                <a:solidFill>
                  <a:srgbClr val="000000"/>
                </a:solidFill>
                <a:ea typeface="Luxi Sans" charset="0"/>
                <a:cs typeface="Luxi Sans" charset="0"/>
              </a:rPr>
              <a:t>34</a:t>
            </a:r>
            <a:r>
              <a:rPr lang="en-GB" sz="2000" dirty="0">
                <a:solidFill>
                  <a:srgbClr val="000000"/>
                </a:solidFill>
                <a:ea typeface="Luxi Sans" charset="0"/>
                <a:cs typeface="Luxi Sans" charset="0"/>
              </a:rPr>
              <a:t>cm</a:t>
            </a:r>
            <a:r>
              <a:rPr lang="en-GB" sz="2000" baseline="30000" dirty="0">
                <a:solidFill>
                  <a:srgbClr val="000000"/>
                </a:solidFill>
                <a:ea typeface="Luxi Sans" charset="0"/>
                <a:cs typeface="Luxi Sans" charset="0"/>
              </a:rPr>
              <a:t>-2</a:t>
            </a:r>
            <a:r>
              <a:rPr lang="en-GB" sz="2000" dirty="0">
                <a:solidFill>
                  <a:srgbClr val="000000"/>
                </a:solidFill>
                <a:ea typeface="Luxi Sans" charset="0"/>
                <a:cs typeface="Luxi Sans" charset="0"/>
              </a:rPr>
              <a:t>s</a:t>
            </a:r>
            <a:r>
              <a:rPr lang="en-GB" sz="2000" baseline="30000" dirty="0" smtClean="0">
                <a:solidFill>
                  <a:srgbClr val="000000"/>
                </a:solidFill>
                <a:ea typeface="Luxi Sans" charset="0"/>
                <a:cs typeface="Luxi Sans" charset="0"/>
              </a:rPr>
              <a:t>-1</a:t>
            </a:r>
            <a:r>
              <a:rPr lang="en-GB" sz="2000" dirty="0" smtClean="0">
                <a:solidFill>
                  <a:srgbClr val="000000"/>
                </a:solidFill>
                <a:ea typeface="Luxi Sans" charset="0"/>
                <a:cs typeface="Luxi Sans" charset="0"/>
              </a:rPr>
              <a:t>)</a:t>
            </a: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ea typeface="Luxi Sans" charset="0"/>
                <a:cs typeface="Luxi Sans" charset="0"/>
              </a:rPr>
              <a:t> 3.7 </a:t>
            </a:r>
            <a:r>
              <a:rPr lang="en-GB" sz="2000" dirty="0">
                <a:solidFill>
                  <a:srgbClr val="000000"/>
                </a:solidFill>
                <a:ea typeface="Luxi Sans" charset="0"/>
                <a:cs typeface="Luxi Sans" charset="0"/>
              </a:rPr>
              <a:t>Billions</a:t>
            </a:r>
            <a:r>
              <a:rPr lang="en-GB" sz="2000" dirty="0" smtClean="0">
                <a:solidFill>
                  <a:srgbClr val="000000"/>
                </a:solidFill>
                <a:ea typeface="Luxi Sans" charset="0"/>
                <a:cs typeface="Luxi Sans" charset="0"/>
              </a:rPr>
              <a:t>  triggers</a:t>
            </a:r>
            <a:endParaRPr lang="en-GB" sz="2000" dirty="0">
              <a:solidFill>
                <a:srgbClr val="000000"/>
              </a:solidFill>
              <a:ea typeface="Luxi Sans" charset="0"/>
              <a:cs typeface="Luxi Sans" charset="0"/>
            </a:endParaRPr>
          </a:p>
        </p:txBody>
      </p:sp>
      <p:pic>
        <p:nvPicPr>
          <p:cNvPr id="19" name="Picture 18" descr="98dce83da57b039L.jpg"/>
          <p:cNvPicPr>
            <a:picLocks noChangeAspect="1"/>
          </p:cNvPicPr>
          <p:nvPr/>
        </p:nvPicPr>
        <p:blipFill>
          <a:blip r:embed="rId5"/>
          <a:stretch>
            <a:fillRect/>
          </a:stretch>
        </p:blipFill>
        <p:spPr>
          <a:xfrm>
            <a:off x="196850" y="1905000"/>
            <a:ext cx="3904623" cy="3681355"/>
          </a:xfrm>
          <a:prstGeom prst="rect">
            <a:avLst/>
          </a:prstGeom>
        </p:spPr>
      </p:pic>
      <p:grpSp>
        <p:nvGrpSpPr>
          <p:cNvPr id="38" name="Group 37"/>
          <p:cNvGrpSpPr/>
          <p:nvPr/>
        </p:nvGrpSpPr>
        <p:grpSpPr>
          <a:xfrm>
            <a:off x="2590804" y="914400"/>
            <a:ext cx="5410196" cy="4033892"/>
            <a:chOff x="2606680" y="1447799"/>
            <a:chExt cx="5410196" cy="4033892"/>
          </a:xfrm>
        </p:grpSpPr>
        <p:pic>
          <p:nvPicPr>
            <p:cNvPr id="17" name="Picture 1"/>
            <p:cNvPicPr>
              <a:picLocks noChangeAspect="1" noChangeArrowheads="1"/>
            </p:cNvPicPr>
            <p:nvPr/>
          </p:nvPicPr>
          <p:blipFill>
            <a:blip r:embed="rId6"/>
            <a:srcRect l="9834" t="8197" r="3279" b="11478"/>
            <a:stretch>
              <a:fillRect/>
            </a:stretch>
          </p:blipFill>
          <p:spPr bwMode="auto">
            <a:xfrm>
              <a:off x="5414270" y="1447799"/>
              <a:ext cx="2602606" cy="2406650"/>
            </a:xfrm>
            <a:prstGeom prst="rect">
              <a:avLst/>
            </a:prstGeom>
            <a:noFill/>
            <a:ln w="9525">
              <a:noFill/>
              <a:round/>
              <a:headEnd/>
              <a:tailEnd/>
            </a:ln>
            <a:effectLst/>
          </p:spPr>
        </p:pic>
        <p:cxnSp>
          <p:nvCxnSpPr>
            <p:cNvPr id="27" name="Straight Connector 26"/>
            <p:cNvCxnSpPr/>
            <p:nvPr/>
          </p:nvCxnSpPr>
          <p:spPr>
            <a:xfrm rot="5400000">
              <a:off x="2257876" y="1796603"/>
              <a:ext cx="3505199" cy="28075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flipV="1">
              <a:off x="2759076" y="3854449"/>
              <a:ext cx="2655194" cy="1627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9" name="Oval 38"/>
          <p:cNvSpPr/>
          <p:nvPr/>
        </p:nvSpPr>
        <p:spPr>
          <a:xfrm>
            <a:off x="2264176" y="4419600"/>
            <a:ext cx="685006" cy="528692"/>
          </a:xfrm>
          <a:prstGeom prst="ellipse">
            <a:avLst/>
          </a:prstGeom>
          <a:solidFill>
            <a:srgbClr val="FF0000">
              <a:alpha val="25000"/>
            </a:srgbClr>
          </a:solidFill>
          <a:ln>
            <a:solidFill>
              <a:schemeClr val="tx1">
                <a:alpha val="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Text Box 3"/>
          <p:cNvSpPr txBox="1">
            <a:spLocks noChangeArrowheads="1"/>
          </p:cNvSpPr>
          <p:nvPr/>
        </p:nvSpPr>
        <p:spPr bwMode="auto">
          <a:xfrm>
            <a:off x="4953000" y="4694180"/>
            <a:ext cx="4267200" cy="1325620"/>
          </a:xfrm>
          <a:prstGeom prst="rect">
            <a:avLst/>
          </a:prstGeom>
          <a:noFill/>
          <a:ln w="9525">
            <a:noFill/>
            <a:round/>
            <a:headEnd/>
            <a:tailEnd/>
          </a:ln>
          <a:effectLst/>
        </p:spPr>
        <p:txBody>
          <a:bodyPr wrap="square" lIns="90000" tIns="46800" rIns="90000" bIns="46800">
            <a:prstTxWarp prst="textNoShape">
              <a:avLst/>
            </a:prstTxWarp>
            <a:spAutoFit/>
          </a:bodyPr>
          <a:lstStyle/>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ea typeface="Luxi Sans" charset="0"/>
                <a:cs typeface="Luxi Sans" charset="0"/>
              </a:rPr>
              <a:t> December 2002 </a:t>
            </a:r>
            <a:r>
              <a:rPr lang="en-GB" sz="2000" dirty="0">
                <a:solidFill>
                  <a:srgbClr val="000000"/>
                </a:solidFill>
                <a:ea typeface="Luxi Sans" charset="0"/>
                <a:cs typeface="Luxi Sans" charset="0"/>
              </a:rPr>
              <a:t>– January </a:t>
            </a:r>
            <a:r>
              <a:rPr lang="en-GB" sz="2000" dirty="0" smtClean="0">
                <a:solidFill>
                  <a:srgbClr val="000000"/>
                </a:solidFill>
                <a:ea typeface="Luxi Sans" charset="0"/>
                <a:cs typeface="Luxi Sans" charset="0"/>
              </a:rPr>
              <a:t>2003</a:t>
            </a: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ea typeface="Luxi Sans" charset="0"/>
                <a:cs typeface="Luxi Sans" charset="0"/>
              </a:rPr>
              <a:t> Beam </a:t>
            </a:r>
            <a:r>
              <a:rPr lang="en-GB" sz="2000" dirty="0">
                <a:solidFill>
                  <a:srgbClr val="000000"/>
                </a:solidFill>
                <a:ea typeface="Luxi Sans" charset="0"/>
                <a:cs typeface="Luxi Sans" charset="0"/>
              </a:rPr>
              <a:t>Energy =</a:t>
            </a:r>
            <a:r>
              <a:rPr lang="en-GB" sz="2000" dirty="0" smtClean="0">
                <a:solidFill>
                  <a:srgbClr val="000000"/>
                </a:solidFill>
                <a:ea typeface="Luxi Sans" charset="0"/>
                <a:cs typeface="Luxi Sans" charset="0"/>
              </a:rPr>
              <a:t> 2.036 </a:t>
            </a:r>
            <a:r>
              <a:rPr lang="en-GB" sz="2000" dirty="0" smtClean="0">
                <a:solidFill>
                  <a:srgbClr val="000000"/>
                </a:solidFill>
                <a:ea typeface="Luxi Sans" charset="0"/>
                <a:cs typeface="Luxi Sans" charset="0"/>
              </a:rPr>
              <a:t>GeV</a:t>
            </a: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ea typeface="Luxi Sans" charset="0"/>
                <a:cs typeface="Luxi Sans" charset="0"/>
              </a:rPr>
              <a:t> Current </a:t>
            </a:r>
            <a:r>
              <a:rPr lang="en-GB" sz="2000" dirty="0">
                <a:solidFill>
                  <a:srgbClr val="000000"/>
                </a:solidFill>
                <a:ea typeface="Luxi Sans" charset="0"/>
                <a:cs typeface="Luxi Sans" charset="0"/>
              </a:rPr>
              <a:t>Intensity = 10nA (10</a:t>
            </a:r>
            <a:r>
              <a:rPr lang="en-GB" sz="2000" baseline="30000" dirty="0">
                <a:solidFill>
                  <a:srgbClr val="000000"/>
                </a:solidFill>
                <a:ea typeface="Luxi Sans" charset="0"/>
                <a:cs typeface="Luxi Sans" charset="0"/>
              </a:rPr>
              <a:t>34</a:t>
            </a:r>
            <a:r>
              <a:rPr lang="en-GB" sz="2000" dirty="0">
                <a:solidFill>
                  <a:srgbClr val="000000"/>
                </a:solidFill>
                <a:ea typeface="Luxi Sans" charset="0"/>
                <a:cs typeface="Luxi Sans" charset="0"/>
              </a:rPr>
              <a:t>cm</a:t>
            </a:r>
            <a:r>
              <a:rPr lang="en-GB" sz="2000" baseline="30000" dirty="0">
                <a:solidFill>
                  <a:srgbClr val="000000"/>
                </a:solidFill>
                <a:ea typeface="Luxi Sans" charset="0"/>
                <a:cs typeface="Luxi Sans" charset="0"/>
              </a:rPr>
              <a:t>-2</a:t>
            </a:r>
            <a:r>
              <a:rPr lang="en-GB" sz="2000" dirty="0">
                <a:solidFill>
                  <a:srgbClr val="000000"/>
                </a:solidFill>
                <a:ea typeface="Luxi Sans" charset="0"/>
                <a:cs typeface="Luxi Sans" charset="0"/>
              </a:rPr>
              <a:t>s</a:t>
            </a:r>
            <a:r>
              <a:rPr lang="en-GB" sz="2000" baseline="30000" dirty="0" smtClean="0">
                <a:solidFill>
                  <a:srgbClr val="000000"/>
                </a:solidFill>
                <a:ea typeface="Luxi Sans" charset="0"/>
                <a:cs typeface="Luxi Sans" charset="0"/>
              </a:rPr>
              <a:t>-1</a:t>
            </a:r>
            <a:r>
              <a:rPr lang="en-GB" sz="2000" dirty="0" smtClean="0">
                <a:solidFill>
                  <a:srgbClr val="000000"/>
                </a:solidFill>
                <a:ea typeface="Luxi Sans" charset="0"/>
                <a:cs typeface="Luxi Sans" charset="0"/>
              </a:rPr>
              <a:t>)</a:t>
            </a:r>
          </a:p>
          <a:p>
            <a:pPr>
              <a:lnSpc>
                <a:spcPct val="100000"/>
              </a:lnSpc>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ea typeface="Luxi Sans" charset="0"/>
                <a:cs typeface="Luxi Sans" charset="0"/>
              </a:rPr>
              <a:t> 1.5 </a:t>
            </a:r>
            <a:r>
              <a:rPr lang="en-GB" sz="2000" dirty="0">
                <a:solidFill>
                  <a:srgbClr val="000000"/>
                </a:solidFill>
                <a:ea typeface="Luxi Sans" charset="0"/>
                <a:cs typeface="Luxi Sans" charset="0"/>
              </a:rPr>
              <a:t>Billions</a:t>
            </a:r>
            <a:r>
              <a:rPr lang="en-GB" sz="2000" dirty="0" smtClean="0">
                <a:solidFill>
                  <a:srgbClr val="000000"/>
                </a:solidFill>
                <a:ea typeface="Luxi Sans" charset="0"/>
                <a:cs typeface="Luxi Sans" charset="0"/>
              </a:rPr>
              <a:t>  triggers</a:t>
            </a:r>
            <a:endParaRPr lang="en-GB" sz="2000" dirty="0">
              <a:solidFill>
                <a:srgbClr val="000000"/>
              </a:solidFill>
              <a:ea typeface="Luxi Sans" charset="0"/>
              <a:cs typeface="Luxi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7</a:t>
            </a:fld>
            <a:endParaRPr lang="en-US"/>
          </a:p>
        </p:txBody>
      </p:sp>
      <p:graphicFrame>
        <p:nvGraphicFramePr>
          <p:cNvPr id="8" name="Object 4"/>
          <p:cNvGraphicFramePr>
            <a:graphicFrameLocks noChangeAspect="1"/>
          </p:cNvGraphicFramePr>
          <p:nvPr/>
        </p:nvGraphicFramePr>
        <p:xfrm>
          <a:off x="4514850" y="3321050"/>
          <a:ext cx="114300" cy="215900"/>
        </p:xfrm>
        <a:graphic>
          <a:graphicData uri="http://schemas.openxmlformats.org/presentationml/2006/ole">
            <p:oleObj spid="_x0000_s216066" name="Equation" r:id="rId3" imgW="114120" imgH="215640" progId="Equation.3">
              <p:embed/>
            </p:oleObj>
          </a:graphicData>
        </a:graphic>
      </p:graphicFrame>
      <p:sp>
        <p:nvSpPr>
          <p:cNvPr id="9" name="TextBox 8"/>
          <p:cNvSpPr txBox="1"/>
          <p:nvPr/>
        </p:nvSpPr>
        <p:spPr>
          <a:xfrm>
            <a:off x="457200" y="1196370"/>
            <a:ext cx="2998296" cy="523220"/>
          </a:xfrm>
          <a:prstGeom prst="rect">
            <a:avLst/>
          </a:prstGeom>
          <a:noFill/>
        </p:spPr>
        <p:txBody>
          <a:bodyPr wrap="square" rtlCol="0">
            <a:spAutoFit/>
          </a:bodyPr>
          <a:lstStyle/>
          <a:p>
            <a:r>
              <a:rPr lang="en-US" sz="2800" dirty="0" smtClean="0">
                <a:solidFill>
                  <a:schemeClr val="bg1"/>
                </a:solidFill>
              </a:rPr>
              <a:t>B.H. Separation:</a:t>
            </a:r>
            <a:endParaRPr lang="en-US" dirty="0">
              <a:solidFill>
                <a:schemeClr val="bg1"/>
              </a:solidFill>
            </a:endParaRPr>
          </a:p>
        </p:txBody>
      </p:sp>
      <p:sp>
        <p:nvSpPr>
          <p:cNvPr id="10" name="Rectangle 9"/>
          <p:cNvSpPr/>
          <p:nvPr/>
        </p:nvSpPr>
        <p:spPr>
          <a:xfrm>
            <a:off x="228600" y="1748135"/>
            <a:ext cx="5181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000000"/>
                </a:solidFill>
              </a:rPr>
              <a:t>The typical angle between the emitted photon and the electron in B.H. processes is </a:t>
            </a:r>
            <a:r>
              <a:rPr lang="en-US" dirty="0" err="1">
                <a:solidFill>
                  <a:srgbClr val="000000"/>
                </a:solidFill>
              </a:rPr>
              <a:t>θ</a:t>
            </a:r>
            <a:r>
              <a:rPr lang="en-US" dirty="0">
                <a:solidFill>
                  <a:srgbClr val="000000"/>
                </a:solidFill>
              </a:rPr>
              <a:t> ∼ </a:t>
            </a:r>
            <a:r>
              <a:rPr lang="en-US" dirty="0" err="1" smtClean="0">
                <a:solidFill>
                  <a:srgbClr val="000000"/>
                </a:solidFill>
              </a:rPr>
              <a:t>m</a:t>
            </a:r>
            <a:r>
              <a:rPr lang="en-US" dirty="0" smtClean="0">
                <a:solidFill>
                  <a:srgbClr val="000000"/>
                </a:solidFill>
              </a:rPr>
              <a:t>/E</a:t>
            </a:r>
            <a:endParaRPr lang="en-US" dirty="0">
              <a:solidFill>
                <a:srgbClr val="000000"/>
              </a:solidFill>
            </a:endParaRPr>
          </a:p>
        </p:txBody>
      </p:sp>
      <p:pic>
        <p:nvPicPr>
          <p:cNvPr id="11" name="Picture 10" descr="copla3.tiff"/>
          <p:cNvPicPr>
            <a:picLocks noChangeAspect="1"/>
          </p:cNvPicPr>
          <p:nvPr/>
        </p:nvPicPr>
        <p:blipFill>
          <a:blip r:embed="rId4"/>
          <a:stretch>
            <a:fillRect/>
          </a:stretch>
        </p:blipFill>
        <p:spPr>
          <a:xfrm rot="5400000">
            <a:off x="916517" y="2115263"/>
            <a:ext cx="3805766" cy="4601517"/>
          </a:xfrm>
          <a:prstGeom prst="rect">
            <a:avLst/>
          </a:prstGeom>
        </p:spPr>
      </p:pic>
      <p:pic>
        <p:nvPicPr>
          <p:cNvPr id="13" name="Picture 12" descr="mm.tiff"/>
          <p:cNvPicPr>
            <a:picLocks noChangeAspect="1"/>
          </p:cNvPicPr>
          <p:nvPr/>
        </p:nvPicPr>
        <p:blipFill>
          <a:blip r:embed="rId5"/>
          <a:srcRect l="22791" t="20972" r="36472" b="8148"/>
          <a:stretch>
            <a:fillRect/>
          </a:stretch>
        </p:blipFill>
        <p:spPr>
          <a:xfrm>
            <a:off x="5741496" y="1457980"/>
            <a:ext cx="3097704" cy="4860925"/>
          </a:xfrm>
          <a:prstGeom prst="rect">
            <a:avLst/>
          </a:prstGeom>
        </p:spPr>
      </p:pic>
      <p:sp>
        <p:nvSpPr>
          <p:cNvPr id="14" name="AutoShape 2"/>
          <p:cNvSpPr txBox="1">
            <a:spLocks noChangeArrowheads="1"/>
          </p:cNvSpPr>
          <p:nvPr/>
        </p:nvSpPr>
        <p:spPr>
          <a:xfrm>
            <a:off x="685800" y="152400"/>
            <a:ext cx="7772400" cy="762000"/>
          </a:xfrm>
          <a:prstGeom prst="rect">
            <a:avLst/>
          </a:prstGeom>
        </p:spPr>
        <p:txBody>
          <a:bodyPr vert="horz" lIns="91440" tIns="45720" rIns="91440" bIns="45720" rtlCol="0" anchor="ctr">
            <a:norm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smtClean="0">
                <a:ln>
                  <a:noFill/>
                </a:ln>
                <a:solidFill>
                  <a:schemeClr val="bg1"/>
                </a:solidFill>
                <a:effectLst/>
                <a:uLnTx/>
                <a:uFillTx/>
                <a:latin typeface="+mj-lt"/>
                <a:ea typeface="+mj-ea"/>
                <a:cs typeface="+mj-cs"/>
              </a:rPr>
              <a:t>Analysis Overview</a:t>
            </a: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8</a:t>
            </a:fld>
            <a:endParaRPr lang="en-US"/>
          </a:p>
        </p:txBody>
      </p:sp>
      <p:graphicFrame>
        <p:nvGraphicFramePr>
          <p:cNvPr id="8" name="Object 4"/>
          <p:cNvGraphicFramePr>
            <a:graphicFrameLocks noChangeAspect="1"/>
          </p:cNvGraphicFramePr>
          <p:nvPr/>
        </p:nvGraphicFramePr>
        <p:xfrm>
          <a:off x="4514850" y="3321050"/>
          <a:ext cx="114300" cy="215900"/>
        </p:xfrm>
        <a:graphic>
          <a:graphicData uri="http://schemas.openxmlformats.org/presentationml/2006/ole">
            <p:oleObj spid="_x0000_s217090" name="Equation" r:id="rId3" imgW="114120" imgH="215640" progId="Equation.3">
              <p:embed/>
            </p:oleObj>
          </a:graphicData>
        </a:graphic>
      </p:graphicFrame>
      <p:sp>
        <p:nvSpPr>
          <p:cNvPr id="9" name="TextBox 8"/>
          <p:cNvSpPr txBox="1"/>
          <p:nvPr/>
        </p:nvSpPr>
        <p:spPr>
          <a:xfrm>
            <a:off x="457200" y="1196370"/>
            <a:ext cx="2998296" cy="523220"/>
          </a:xfrm>
          <a:prstGeom prst="rect">
            <a:avLst/>
          </a:prstGeom>
          <a:noFill/>
        </p:spPr>
        <p:txBody>
          <a:bodyPr wrap="square" rtlCol="0">
            <a:spAutoFit/>
          </a:bodyPr>
          <a:lstStyle/>
          <a:p>
            <a:r>
              <a:rPr lang="en-US" sz="2800" dirty="0" smtClean="0">
                <a:solidFill>
                  <a:schemeClr val="bg1"/>
                </a:solidFill>
              </a:rPr>
              <a:t>B.H. Separation:</a:t>
            </a:r>
            <a:endParaRPr lang="en-US" dirty="0">
              <a:solidFill>
                <a:schemeClr val="bg1"/>
              </a:solidFill>
            </a:endParaRPr>
          </a:p>
        </p:txBody>
      </p:sp>
      <p:sp>
        <p:nvSpPr>
          <p:cNvPr id="10" name="Rectangle 9"/>
          <p:cNvSpPr/>
          <p:nvPr/>
        </p:nvSpPr>
        <p:spPr>
          <a:xfrm>
            <a:off x="228600" y="1748135"/>
            <a:ext cx="5181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000000"/>
                </a:solidFill>
              </a:rPr>
              <a:t>The typical angle between the emitted photon and the electron in B.H. processes is </a:t>
            </a:r>
            <a:r>
              <a:rPr lang="en-US" dirty="0" err="1">
                <a:solidFill>
                  <a:srgbClr val="000000"/>
                </a:solidFill>
              </a:rPr>
              <a:t>θ</a:t>
            </a:r>
            <a:r>
              <a:rPr lang="en-US" dirty="0">
                <a:solidFill>
                  <a:srgbClr val="000000"/>
                </a:solidFill>
              </a:rPr>
              <a:t> ∼ </a:t>
            </a:r>
            <a:r>
              <a:rPr lang="en-US" dirty="0" err="1" smtClean="0">
                <a:solidFill>
                  <a:srgbClr val="000000"/>
                </a:solidFill>
              </a:rPr>
              <a:t>m</a:t>
            </a:r>
            <a:r>
              <a:rPr lang="en-US" dirty="0" smtClean="0">
                <a:solidFill>
                  <a:srgbClr val="000000"/>
                </a:solidFill>
              </a:rPr>
              <a:t>/E</a:t>
            </a:r>
            <a:endParaRPr lang="en-US" dirty="0">
              <a:solidFill>
                <a:srgbClr val="000000"/>
              </a:solidFill>
            </a:endParaRPr>
          </a:p>
        </p:txBody>
      </p:sp>
      <p:pic>
        <p:nvPicPr>
          <p:cNvPr id="11" name="Picture 10" descr="copla3.tiff"/>
          <p:cNvPicPr>
            <a:picLocks noChangeAspect="1"/>
          </p:cNvPicPr>
          <p:nvPr/>
        </p:nvPicPr>
        <p:blipFill>
          <a:blip r:embed="rId4"/>
          <a:stretch>
            <a:fillRect/>
          </a:stretch>
        </p:blipFill>
        <p:spPr>
          <a:xfrm rot="5400000">
            <a:off x="916517" y="2089127"/>
            <a:ext cx="3805766" cy="4653789"/>
          </a:xfrm>
          <a:prstGeom prst="rect">
            <a:avLst/>
          </a:prstGeom>
        </p:spPr>
      </p:pic>
      <p:pic>
        <p:nvPicPr>
          <p:cNvPr id="13" name="Picture 21"/>
          <p:cNvPicPr>
            <a:picLocks noChangeAspect="1" noChangeArrowheads="1"/>
          </p:cNvPicPr>
          <p:nvPr/>
        </p:nvPicPr>
        <p:blipFill>
          <a:blip r:embed="rId5"/>
          <a:srcRect/>
          <a:stretch>
            <a:fillRect/>
          </a:stretch>
        </p:blipFill>
        <p:spPr bwMode="auto">
          <a:xfrm>
            <a:off x="5844408" y="1480151"/>
            <a:ext cx="2941584" cy="2329849"/>
          </a:xfrm>
          <a:prstGeom prst="rect">
            <a:avLst/>
          </a:prstGeom>
          <a:noFill/>
          <a:ln w="9525">
            <a:noFill/>
            <a:round/>
            <a:headEnd/>
            <a:tailEnd/>
          </a:ln>
          <a:effectLst/>
        </p:spPr>
      </p:pic>
      <p:pic>
        <p:nvPicPr>
          <p:cNvPr id="14" name="Picture 13" descr="Picture 4.jpg"/>
          <p:cNvPicPr>
            <a:picLocks noChangeAspect="1"/>
          </p:cNvPicPr>
          <p:nvPr/>
        </p:nvPicPr>
        <p:blipFill>
          <a:blip r:embed="rId6"/>
          <a:stretch>
            <a:fillRect/>
          </a:stretch>
        </p:blipFill>
        <p:spPr>
          <a:xfrm>
            <a:off x="5844408" y="4032250"/>
            <a:ext cx="2941584" cy="2216150"/>
          </a:xfrm>
          <a:prstGeom prst="rect">
            <a:avLst/>
          </a:prstGeom>
        </p:spPr>
      </p:pic>
      <p:sp>
        <p:nvSpPr>
          <p:cNvPr id="15"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M.Ungaro</a:t>
            </a:r>
            <a:endParaRPr lang="en-US"/>
          </a:p>
        </p:txBody>
      </p:sp>
      <p:sp>
        <p:nvSpPr>
          <p:cNvPr id="5" name="Footer Placeholder 4"/>
          <p:cNvSpPr>
            <a:spLocks noGrp="1"/>
          </p:cNvSpPr>
          <p:nvPr>
            <p:ph type="ftr" sz="quarter" idx="11"/>
          </p:nvPr>
        </p:nvSpPr>
        <p:spPr/>
        <p:txBody>
          <a:bodyPr/>
          <a:lstStyle/>
          <a:p>
            <a:r>
              <a:rPr lang="en-US" smtClean="0"/>
              <a:t>NSTAR, May 17 2011, Jefferson Lab</a:t>
            </a:r>
            <a:endParaRPr lang="en-US"/>
          </a:p>
        </p:txBody>
      </p:sp>
      <p:sp>
        <p:nvSpPr>
          <p:cNvPr id="6" name="Slide Number Placeholder 5"/>
          <p:cNvSpPr>
            <a:spLocks noGrp="1"/>
          </p:cNvSpPr>
          <p:nvPr>
            <p:ph type="sldNum" sz="quarter" idx="12"/>
          </p:nvPr>
        </p:nvSpPr>
        <p:spPr/>
        <p:txBody>
          <a:bodyPr/>
          <a:lstStyle/>
          <a:p>
            <a:fld id="{00C5DC3E-D595-C542-9640-5C392F0E0330}" type="slidenum">
              <a:rPr lang="en-US" smtClean="0"/>
              <a:pPr/>
              <a:t>9</a:t>
            </a:fld>
            <a:endParaRPr lang="en-US"/>
          </a:p>
        </p:txBody>
      </p:sp>
      <p:sp>
        <p:nvSpPr>
          <p:cNvPr id="11" name="AutoShape 2"/>
          <p:cNvSpPr>
            <a:spLocks noGrp="1" noChangeArrowheads="1"/>
          </p:cNvSpPr>
          <p:nvPr>
            <p:ph type="ctrTitle"/>
          </p:nvPr>
        </p:nvSpPr>
        <p:spPr>
          <a:xfrm>
            <a:off x="685800" y="152400"/>
            <a:ext cx="7772400" cy="762000"/>
          </a:xfrm>
        </p:spPr>
        <p:txBody>
          <a:bodyPr>
            <a:normAutofit/>
          </a:bodyPr>
          <a:lstStyle/>
          <a:p>
            <a:pPr marL="342900" lvl="0" indent="-342900">
              <a:spcBef>
                <a:spcPct val="20000"/>
              </a:spcBef>
              <a:defRPr/>
            </a:pPr>
            <a:r>
              <a:rPr lang="en-US" dirty="0" smtClean="0">
                <a:solidFill>
                  <a:schemeClr val="bg1"/>
                </a:solidFill>
              </a:rPr>
              <a:t>Analysis Overview</a:t>
            </a:r>
          </a:p>
        </p:txBody>
      </p:sp>
      <p:sp>
        <p:nvSpPr>
          <p:cNvPr id="10" name="TextBox 9"/>
          <p:cNvSpPr txBox="1"/>
          <p:nvPr/>
        </p:nvSpPr>
        <p:spPr>
          <a:xfrm>
            <a:off x="95347" y="1409700"/>
            <a:ext cx="3211135" cy="5262980"/>
          </a:xfrm>
          <a:prstGeom prst="rect">
            <a:avLst/>
          </a:prstGeom>
          <a:noFill/>
        </p:spPr>
        <p:txBody>
          <a:bodyPr wrap="none" rtlCol="0">
            <a:spAutoFit/>
          </a:bodyPr>
          <a:lstStyle/>
          <a:p>
            <a:pPr algn="ctr"/>
            <a:r>
              <a:rPr lang="en-US" sz="2400" dirty="0" smtClean="0">
                <a:solidFill>
                  <a:srgbClr val="000000"/>
                </a:solidFill>
              </a:rPr>
              <a:t>24</a:t>
            </a:r>
            <a:r>
              <a:rPr lang="en-US" sz="2400" dirty="0" smtClean="0">
                <a:solidFill>
                  <a:srgbClr val="000000"/>
                </a:solidFill>
              </a:rPr>
              <a:t> </a:t>
            </a:r>
            <a:r>
              <a:rPr lang="en-US" sz="2400" dirty="0" err="1" smtClean="0">
                <a:solidFill>
                  <a:srgbClr val="000000"/>
                </a:solidFill>
                <a:latin typeface="Symbol" charset="2"/>
                <a:cs typeface="Symbol" charset="2"/>
              </a:rPr>
              <a:t>f</a:t>
            </a:r>
            <a:r>
              <a:rPr lang="en-US" sz="2400" dirty="0" smtClean="0">
                <a:solidFill>
                  <a:srgbClr val="000000"/>
                </a:solidFill>
              </a:rPr>
              <a:t> bins</a:t>
            </a:r>
          </a:p>
          <a:p>
            <a:pPr algn="ctr"/>
            <a:r>
              <a:rPr lang="en-US" sz="2400" dirty="0" smtClean="0">
                <a:solidFill>
                  <a:srgbClr val="000000"/>
                </a:solidFill>
              </a:rPr>
              <a:t>200M Generated Events</a:t>
            </a:r>
          </a:p>
          <a:p>
            <a:pPr algn="ctr"/>
            <a:r>
              <a:rPr lang="en-US" sz="2400" dirty="0" smtClean="0">
                <a:solidFill>
                  <a:srgbClr val="000000"/>
                </a:solidFill>
              </a:rPr>
              <a:t>MAID2007</a:t>
            </a:r>
          </a:p>
          <a:p>
            <a:pPr algn="ctr"/>
            <a:r>
              <a:rPr lang="en-US" sz="2400" dirty="0" smtClean="0">
                <a:solidFill>
                  <a:srgbClr val="000000"/>
                </a:solidFill>
              </a:rPr>
              <a:t>AAO_RAD</a:t>
            </a:r>
          </a:p>
          <a:p>
            <a:endParaRPr lang="en-US" sz="2400" dirty="0" smtClean="0">
              <a:solidFill>
                <a:srgbClr val="000000"/>
              </a:solidFill>
            </a:endParaRPr>
          </a:p>
          <a:p>
            <a:pPr>
              <a:buClr>
                <a:srgbClr val="00FF00"/>
              </a:buClr>
              <a:buFont typeface="Wingdings" charset="2"/>
              <a:buChar char="ü"/>
            </a:pPr>
            <a:r>
              <a:rPr lang="en-US" dirty="0" smtClean="0">
                <a:solidFill>
                  <a:srgbClr val="000000"/>
                </a:solidFill>
              </a:rPr>
              <a:t> Electron ID</a:t>
            </a:r>
          </a:p>
          <a:p>
            <a:pPr>
              <a:buClr>
                <a:srgbClr val="00FF00"/>
              </a:buClr>
              <a:buFont typeface="Wingdings" charset="2"/>
              <a:buChar char="ü"/>
            </a:pPr>
            <a:r>
              <a:rPr lang="en-US" dirty="0" smtClean="0">
                <a:solidFill>
                  <a:srgbClr val="000000"/>
                </a:solidFill>
              </a:rPr>
              <a:t> Proton ID</a:t>
            </a:r>
          </a:p>
          <a:p>
            <a:pPr>
              <a:buClr>
                <a:srgbClr val="00FF00"/>
              </a:buClr>
              <a:buFont typeface="Wingdings" charset="2"/>
              <a:buChar char="ü"/>
            </a:pPr>
            <a:r>
              <a:rPr lang="en-US" dirty="0" smtClean="0">
                <a:solidFill>
                  <a:srgbClr val="000000"/>
                </a:solidFill>
              </a:rPr>
              <a:t> Vertex Correction, Selections</a:t>
            </a:r>
          </a:p>
          <a:p>
            <a:pPr>
              <a:buClr>
                <a:srgbClr val="00FF00"/>
              </a:buClr>
              <a:buFont typeface="Wingdings" charset="2"/>
              <a:buChar char="ü"/>
            </a:pPr>
            <a:r>
              <a:rPr lang="en-US" dirty="0" smtClean="0">
                <a:solidFill>
                  <a:srgbClr val="000000"/>
                </a:solidFill>
              </a:rPr>
              <a:t> Electron Fiducial Cut</a:t>
            </a:r>
          </a:p>
          <a:p>
            <a:pPr>
              <a:buClr>
                <a:srgbClr val="00FF00"/>
              </a:buClr>
              <a:buFont typeface="Wingdings" charset="2"/>
              <a:buChar char="ü"/>
            </a:pPr>
            <a:r>
              <a:rPr lang="en-US" dirty="0" smtClean="0">
                <a:solidFill>
                  <a:srgbClr val="000000"/>
                </a:solidFill>
              </a:rPr>
              <a:t> Proton Fiducial Cut</a:t>
            </a:r>
          </a:p>
          <a:p>
            <a:pPr>
              <a:buClr>
                <a:srgbClr val="00FF00"/>
              </a:buClr>
              <a:buFont typeface="Wingdings" charset="2"/>
              <a:buChar char="ü"/>
            </a:pPr>
            <a:r>
              <a:rPr lang="en-US" dirty="0" smtClean="0">
                <a:solidFill>
                  <a:srgbClr val="000000"/>
                </a:solidFill>
              </a:rPr>
              <a:t> Timing Resolution Match</a:t>
            </a:r>
          </a:p>
          <a:p>
            <a:pPr>
              <a:buClr>
                <a:srgbClr val="00FF00"/>
              </a:buClr>
              <a:buFont typeface="Wingdings" charset="2"/>
              <a:buChar char="ü"/>
            </a:pPr>
            <a:r>
              <a:rPr lang="en-US" dirty="0" smtClean="0">
                <a:solidFill>
                  <a:srgbClr val="000000"/>
                </a:solidFill>
              </a:rPr>
              <a:t> Momentum Resolution Match</a:t>
            </a:r>
          </a:p>
          <a:p>
            <a:pPr>
              <a:buClr>
                <a:srgbClr val="00FF00"/>
              </a:buClr>
              <a:buFont typeface="Wingdings" charset="2"/>
              <a:buChar char="ü"/>
            </a:pPr>
            <a:r>
              <a:rPr lang="en-US" dirty="0" smtClean="0">
                <a:solidFill>
                  <a:srgbClr val="000000"/>
                </a:solidFill>
              </a:rPr>
              <a:t> Drift Chamber Efficiencies</a:t>
            </a:r>
          </a:p>
          <a:p>
            <a:pPr>
              <a:buClr>
                <a:srgbClr val="00FF00"/>
              </a:buClr>
              <a:buFont typeface="Wingdings" charset="2"/>
              <a:buChar char="ü"/>
            </a:pPr>
            <a:r>
              <a:rPr lang="en-US" dirty="0" smtClean="0">
                <a:solidFill>
                  <a:srgbClr val="000000"/>
                </a:solidFill>
                <a:latin typeface="Symbol" charset="2"/>
                <a:cs typeface="Symbol" charset="2"/>
              </a:rPr>
              <a:t> p</a:t>
            </a:r>
            <a:r>
              <a:rPr lang="en-US" baseline="30000" dirty="0" smtClean="0">
                <a:solidFill>
                  <a:srgbClr val="000000"/>
                </a:solidFill>
              </a:rPr>
              <a:t>0</a:t>
            </a:r>
            <a:r>
              <a:rPr lang="en-US" dirty="0" smtClean="0">
                <a:solidFill>
                  <a:srgbClr val="000000"/>
                </a:solidFill>
              </a:rPr>
              <a:t> selection</a:t>
            </a:r>
          </a:p>
          <a:p>
            <a:endParaRPr lang="en-US" dirty="0" smtClean="0"/>
          </a:p>
          <a:p>
            <a:endParaRPr lang="en-US" dirty="0" smtClean="0"/>
          </a:p>
          <a:p>
            <a:endParaRPr lang="en-US" dirty="0"/>
          </a:p>
        </p:txBody>
      </p:sp>
      <p:pic>
        <p:nvPicPr>
          <p:cNvPr id="9" name="Picture 8"/>
          <p:cNvPicPr>
            <a:picLocks noChangeAspect="1"/>
          </p:cNvPicPr>
          <p:nvPr/>
        </p:nvPicPr>
        <p:blipFill>
          <a:blip r:embed="rId2"/>
          <a:stretch>
            <a:fillRect/>
          </a:stretch>
        </p:blipFill>
        <p:spPr>
          <a:xfrm>
            <a:off x="3733800" y="1066800"/>
            <a:ext cx="5264117" cy="5105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np09_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dnp09_HI.thmx</Template>
  <TotalTime>2895</TotalTime>
  <Words>4580</Words>
  <Application>Microsoft Macintosh PowerPoint</Application>
  <PresentationFormat>On-screen Show (4:3)</PresentationFormat>
  <Paragraphs>703</Paragraphs>
  <Slides>45</Slides>
  <Notes>14</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dnp09_HI</vt:lpstr>
      <vt:lpstr>Equation</vt:lpstr>
      <vt:lpstr>Microsoft Equation</vt:lpstr>
      <vt:lpstr>Exclusive π0 electroproduction in the resonance region.</vt:lpstr>
      <vt:lpstr>Slide 2</vt:lpstr>
      <vt:lpstr>Slide 3</vt:lpstr>
      <vt:lpstr> electro-production</vt:lpstr>
      <vt:lpstr>Experiment Overview</vt:lpstr>
      <vt:lpstr>Experiment Overview</vt:lpstr>
      <vt:lpstr>Slide 7</vt:lpstr>
      <vt:lpstr>Analysis Overview</vt:lpstr>
      <vt:lpstr>Analysis Overview</vt:lpstr>
      <vt:lpstr>Analysis Overview</vt:lpstr>
      <vt:lpstr>Analysis Overview</vt:lpstr>
      <vt:lpstr>Analysis Overview</vt:lpstr>
      <vt:lpstr>Analysis Overview</vt:lpstr>
      <vt:lpstr>Analysis Overview</vt:lpstr>
      <vt:lpstr>Preliminary Results, Low Q2</vt:lpstr>
      <vt:lpstr>Preliminary Results, Low Q2</vt:lpstr>
      <vt:lpstr>Preliminary Results, Low Q2</vt:lpstr>
      <vt:lpstr>Preliminary Results, Low Q2</vt:lpstr>
      <vt:lpstr>Preliminary Results, Low Q2</vt:lpstr>
      <vt:lpstr>Preliminary Results, Low Q2</vt:lpstr>
      <vt:lpstr>Preliminary Results, Low Q2</vt:lpstr>
      <vt:lpstr>Slide 22</vt:lpstr>
      <vt:lpstr>Slide 23</vt:lpstr>
      <vt:lpstr>Slide 24</vt:lpstr>
      <vt:lpstr>Slide 25</vt:lpstr>
      <vt:lpstr>Slide 26</vt:lpstr>
      <vt:lpstr>Slide 27</vt:lpstr>
      <vt:lpstr>Slide 28</vt:lpstr>
      <vt:lpstr>Slide 29</vt:lpstr>
      <vt:lpstr>Preliminary Results</vt:lpstr>
      <vt:lpstr>Slide 31</vt:lpstr>
      <vt:lpstr>Slide 32</vt:lpstr>
      <vt:lpstr>Slide 33</vt:lpstr>
      <vt:lpstr>Slide 34</vt:lpstr>
      <vt:lpstr>Preliminary Results, Low Q2</vt:lpstr>
      <vt:lpstr>Preliminary Results, Low Q2</vt:lpstr>
      <vt:lpstr>Slide 37</vt:lpstr>
      <vt:lpstr>Slide 38</vt:lpstr>
      <vt:lpstr>not so distant future…</vt:lpstr>
      <vt:lpstr>Summary, Outlook</vt:lpstr>
      <vt:lpstr>Slide 41</vt:lpstr>
      <vt:lpstr>Slide 42</vt:lpstr>
      <vt:lpstr>Slide 43</vt:lpstr>
      <vt:lpstr>Slide 44</vt:lpstr>
      <vt:lpstr>Transverse Charge Densities</vt:lpstr>
    </vt:vector>
  </TitlesOfParts>
  <Company>UCONN/JLAB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π0 electroproduction in the resonance region at high Q2.</dc:title>
  <dc:creator>Maurizio Ungaro</dc:creator>
  <cp:lastModifiedBy>Maurizio Ungaro</cp:lastModifiedBy>
  <cp:revision>289</cp:revision>
  <dcterms:created xsi:type="dcterms:W3CDTF">2011-05-17T09:06:41Z</dcterms:created>
  <dcterms:modified xsi:type="dcterms:W3CDTF">2011-05-17T19:24:54Z</dcterms:modified>
</cp:coreProperties>
</file>